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561" r:id="rId3"/>
    <p:sldId id="531" r:id="rId4"/>
    <p:sldId id="519" r:id="rId5"/>
    <p:sldId id="532" r:id="rId6"/>
    <p:sldId id="2024" r:id="rId7"/>
    <p:sldId id="2145706047" r:id="rId8"/>
    <p:sldId id="2145706050" r:id="rId9"/>
    <p:sldId id="525" r:id="rId10"/>
    <p:sldId id="526" r:id="rId11"/>
    <p:sldId id="527" r:id="rId12"/>
    <p:sldId id="553" r:id="rId13"/>
    <p:sldId id="529" r:id="rId14"/>
    <p:sldId id="2145706049" r:id="rId15"/>
    <p:sldId id="2145706052" r:id="rId16"/>
    <p:sldId id="498" r:id="rId17"/>
    <p:sldId id="2145706046" r:id="rId18"/>
    <p:sldId id="2145706048" r:id="rId19"/>
    <p:sldId id="2145706018" r:id="rId20"/>
    <p:sldId id="2145706019" r:id="rId21"/>
    <p:sldId id="520" r:id="rId22"/>
    <p:sldId id="524" r:id="rId23"/>
    <p:sldId id="522" r:id="rId24"/>
    <p:sldId id="2145706057" r:id="rId25"/>
    <p:sldId id="523" r:id="rId26"/>
    <p:sldId id="555" r:id="rId27"/>
    <p:sldId id="558" r:id="rId28"/>
    <p:sldId id="556" r:id="rId29"/>
    <p:sldId id="560" r:id="rId30"/>
    <p:sldId id="557" r:id="rId31"/>
    <p:sldId id="559" r:id="rId32"/>
    <p:sldId id="2145706058" r:id="rId33"/>
    <p:sldId id="2145706053" r:id="rId34"/>
    <p:sldId id="2145706051" r:id="rId35"/>
    <p:sldId id="2145706055" r:id="rId36"/>
    <p:sldId id="2145705981" r:id="rId37"/>
    <p:sldId id="2145706007" r:id="rId38"/>
    <p:sldId id="539" r:id="rId39"/>
    <p:sldId id="2145706054" r:id="rId40"/>
    <p:sldId id="2145706056" r:id="rId41"/>
    <p:sldId id="2145705986" r:id="rId4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10"/>
    <p:restoredTop sz="91382"/>
  </p:normalViewPr>
  <p:slideViewPr>
    <p:cSldViewPr snapToGrid="0">
      <p:cViewPr>
        <p:scale>
          <a:sx n="97" d="100"/>
          <a:sy n="97" d="100"/>
        </p:scale>
        <p:origin x="200"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590B31-51D4-3C42-970C-9111C6B56536}" type="doc">
      <dgm:prSet loTypeId="urn:microsoft.com/office/officeart/2005/8/layout/hChevron3" loCatId="" qsTypeId="urn:microsoft.com/office/officeart/2005/8/quickstyle/simple1" qsCatId="simple" csTypeId="urn:microsoft.com/office/officeart/2005/8/colors/accent0_1" csCatId="mainScheme" phldr="1"/>
      <dgm:spPr/>
      <dgm:t>
        <a:bodyPr/>
        <a:lstStyle/>
        <a:p>
          <a:endParaRPr lang="it-IT"/>
        </a:p>
      </dgm:t>
    </dgm:pt>
    <dgm:pt modelId="{402822A9-65BF-F942-83B6-B4A8F7CF302A}">
      <dgm:prSet phldrT="[Testo]" custT="1"/>
      <dgm:spPr>
        <a:solidFill>
          <a:srgbClr val="FFD100"/>
        </a:solidFill>
      </dgm:spPr>
      <dgm:t>
        <a:bodyPr/>
        <a:lstStyle/>
        <a:p>
          <a:pPr rtl="0"/>
          <a:r>
            <a:rPr lang="it-IT" sz="2000" dirty="0"/>
            <a:t>2022</a:t>
          </a:r>
        </a:p>
      </dgm:t>
    </dgm:pt>
    <dgm:pt modelId="{B9101C9E-9672-BA4B-92EC-6D6661B614AB}" type="parTrans" cxnId="{938F8CF0-E86A-1647-8A0D-D09B086FBD15}">
      <dgm:prSet/>
      <dgm:spPr/>
      <dgm:t>
        <a:bodyPr/>
        <a:lstStyle/>
        <a:p>
          <a:endParaRPr lang="it-IT" sz="1600"/>
        </a:p>
      </dgm:t>
    </dgm:pt>
    <dgm:pt modelId="{00A845DA-C48F-4C4B-A1AF-6A03C2840459}" type="sibTrans" cxnId="{938F8CF0-E86A-1647-8A0D-D09B086FBD15}">
      <dgm:prSet/>
      <dgm:spPr/>
      <dgm:t>
        <a:bodyPr/>
        <a:lstStyle/>
        <a:p>
          <a:endParaRPr lang="it-IT" sz="1600"/>
        </a:p>
      </dgm:t>
    </dgm:pt>
    <dgm:pt modelId="{EDECCB95-A1CF-264E-BC01-1F8F5628B60B}">
      <dgm:prSet phldrT="[Testo]" custT="1"/>
      <dgm:spPr>
        <a:solidFill>
          <a:srgbClr val="FFD100"/>
        </a:solidFill>
      </dgm:spPr>
      <dgm:t>
        <a:bodyPr/>
        <a:lstStyle/>
        <a:p>
          <a:pPr rtl="0"/>
          <a:r>
            <a:rPr lang="it-IT" sz="2000" dirty="0"/>
            <a:t>2023</a:t>
          </a:r>
        </a:p>
      </dgm:t>
    </dgm:pt>
    <dgm:pt modelId="{44AECED7-38DA-6440-998A-9EC8997ACADF}" type="parTrans" cxnId="{9F888E14-9676-8E45-8C31-F602DA240273}">
      <dgm:prSet/>
      <dgm:spPr/>
      <dgm:t>
        <a:bodyPr/>
        <a:lstStyle/>
        <a:p>
          <a:endParaRPr lang="it-IT" sz="1600"/>
        </a:p>
      </dgm:t>
    </dgm:pt>
    <dgm:pt modelId="{7D02E0EB-74BD-754F-B4E5-023C13AD6400}" type="sibTrans" cxnId="{9F888E14-9676-8E45-8C31-F602DA240273}">
      <dgm:prSet/>
      <dgm:spPr/>
      <dgm:t>
        <a:bodyPr/>
        <a:lstStyle/>
        <a:p>
          <a:endParaRPr lang="it-IT" sz="1600"/>
        </a:p>
      </dgm:t>
    </dgm:pt>
    <dgm:pt modelId="{7BB5BD63-C3E1-F34C-98F0-196C2C186C0E}">
      <dgm:prSet phldrT="[Testo]" custT="1"/>
      <dgm:spPr>
        <a:solidFill>
          <a:srgbClr val="FFC000"/>
        </a:solidFill>
      </dgm:spPr>
      <dgm:t>
        <a:bodyPr/>
        <a:lstStyle/>
        <a:p>
          <a:pPr rtl="0"/>
          <a:r>
            <a:rPr lang="it-IT" sz="2000" dirty="0"/>
            <a:t>2024</a:t>
          </a:r>
        </a:p>
      </dgm:t>
    </dgm:pt>
    <dgm:pt modelId="{DC56D2D9-03FE-8144-9D28-A950CB893DEA}" type="parTrans" cxnId="{B7455BE8-9EAD-B74D-9117-0DF50AD71455}">
      <dgm:prSet/>
      <dgm:spPr/>
      <dgm:t>
        <a:bodyPr/>
        <a:lstStyle/>
        <a:p>
          <a:endParaRPr lang="it-IT" sz="1600"/>
        </a:p>
      </dgm:t>
    </dgm:pt>
    <dgm:pt modelId="{0CACBAEA-59FF-ED45-BD4E-06F28CB85D90}" type="sibTrans" cxnId="{B7455BE8-9EAD-B74D-9117-0DF50AD71455}">
      <dgm:prSet/>
      <dgm:spPr/>
      <dgm:t>
        <a:bodyPr/>
        <a:lstStyle/>
        <a:p>
          <a:endParaRPr lang="it-IT" sz="1600"/>
        </a:p>
      </dgm:t>
    </dgm:pt>
    <dgm:pt modelId="{BE539E7B-2459-CE4E-BA7A-DE856A8EDA9C}">
      <dgm:prSet custT="1"/>
      <dgm:spPr>
        <a:solidFill>
          <a:srgbClr val="FFD100"/>
        </a:solidFill>
      </dgm:spPr>
      <dgm:t>
        <a:bodyPr/>
        <a:lstStyle/>
        <a:p>
          <a:pPr rtl="0"/>
          <a:r>
            <a:rPr lang="it-IT" sz="2000" dirty="0"/>
            <a:t>2021</a:t>
          </a:r>
        </a:p>
      </dgm:t>
    </dgm:pt>
    <dgm:pt modelId="{A2EC7707-9BB4-6941-B587-87A75C45C601}" type="parTrans" cxnId="{701670F3-612B-6F4C-9D35-8D3732C14115}">
      <dgm:prSet/>
      <dgm:spPr/>
      <dgm:t>
        <a:bodyPr/>
        <a:lstStyle/>
        <a:p>
          <a:endParaRPr lang="it-IT" sz="1600"/>
        </a:p>
      </dgm:t>
    </dgm:pt>
    <dgm:pt modelId="{97342037-CFE5-3D4D-99EE-24616CEDC0CA}" type="sibTrans" cxnId="{701670F3-612B-6F4C-9D35-8D3732C14115}">
      <dgm:prSet/>
      <dgm:spPr/>
      <dgm:t>
        <a:bodyPr/>
        <a:lstStyle/>
        <a:p>
          <a:endParaRPr lang="it-IT" sz="1600"/>
        </a:p>
      </dgm:t>
    </dgm:pt>
    <dgm:pt modelId="{028F8257-8D48-FF4B-90B3-035DF91AE454}">
      <dgm:prSet custT="1"/>
      <dgm:spPr>
        <a:solidFill>
          <a:schemeClr val="accent2">
            <a:lumMod val="60000"/>
            <a:lumOff val="40000"/>
          </a:schemeClr>
        </a:solidFill>
      </dgm:spPr>
      <dgm:t>
        <a:bodyPr/>
        <a:lstStyle/>
        <a:p>
          <a:pPr rtl="0"/>
          <a:r>
            <a:rPr lang="it-IT" sz="2000" dirty="0"/>
            <a:t>2020</a:t>
          </a:r>
        </a:p>
      </dgm:t>
    </dgm:pt>
    <dgm:pt modelId="{DE9E9846-5022-0D42-AA74-1C446C2444B8}" type="parTrans" cxnId="{0643C237-8727-9C47-82A5-E6F39FB531F1}">
      <dgm:prSet/>
      <dgm:spPr/>
      <dgm:t>
        <a:bodyPr/>
        <a:lstStyle/>
        <a:p>
          <a:endParaRPr lang="it-IT" sz="1600"/>
        </a:p>
      </dgm:t>
    </dgm:pt>
    <dgm:pt modelId="{D4A4BCB7-27A0-4943-8A15-1436FA29D890}" type="sibTrans" cxnId="{0643C237-8727-9C47-82A5-E6F39FB531F1}">
      <dgm:prSet/>
      <dgm:spPr/>
      <dgm:t>
        <a:bodyPr/>
        <a:lstStyle/>
        <a:p>
          <a:endParaRPr lang="it-IT" sz="1600"/>
        </a:p>
      </dgm:t>
    </dgm:pt>
    <dgm:pt modelId="{A96F86FC-D196-8F49-A268-CCC064A734FA}">
      <dgm:prSet custT="1"/>
      <dgm:spPr>
        <a:solidFill>
          <a:schemeClr val="accent4">
            <a:lumMod val="75000"/>
          </a:schemeClr>
        </a:solidFill>
      </dgm:spPr>
      <dgm:t>
        <a:bodyPr/>
        <a:lstStyle/>
        <a:p>
          <a:pPr rtl="0"/>
          <a:r>
            <a:rPr lang="it-IT" sz="2000" dirty="0"/>
            <a:t>2019</a:t>
          </a:r>
        </a:p>
      </dgm:t>
    </dgm:pt>
    <dgm:pt modelId="{FE5E8FE9-84D9-EA4F-849A-F7C2C5E571F6}" type="parTrans" cxnId="{32CD0657-9379-744E-A663-11C569705D54}">
      <dgm:prSet/>
      <dgm:spPr/>
      <dgm:t>
        <a:bodyPr/>
        <a:lstStyle/>
        <a:p>
          <a:endParaRPr lang="it-IT" sz="1600"/>
        </a:p>
      </dgm:t>
    </dgm:pt>
    <dgm:pt modelId="{89783DB3-3020-D740-AAF5-FE0C9AFA9CE0}" type="sibTrans" cxnId="{32CD0657-9379-744E-A663-11C569705D54}">
      <dgm:prSet/>
      <dgm:spPr/>
      <dgm:t>
        <a:bodyPr/>
        <a:lstStyle/>
        <a:p>
          <a:endParaRPr lang="it-IT" sz="1600"/>
        </a:p>
      </dgm:t>
    </dgm:pt>
    <dgm:pt modelId="{15542032-8BC0-8A41-87EE-30152CBE5336}">
      <dgm:prSet custT="1"/>
      <dgm:spPr>
        <a:solidFill>
          <a:schemeClr val="accent4">
            <a:lumMod val="40000"/>
            <a:lumOff val="60000"/>
          </a:schemeClr>
        </a:solidFill>
      </dgm:spPr>
      <dgm:t>
        <a:bodyPr/>
        <a:lstStyle/>
        <a:p>
          <a:pPr rtl="0"/>
          <a:r>
            <a:rPr lang="it-IT" sz="2000" dirty="0"/>
            <a:t>2016</a:t>
          </a:r>
        </a:p>
      </dgm:t>
    </dgm:pt>
    <dgm:pt modelId="{DA6BDA73-1D5A-1348-B21C-7D69944E5DF3}" type="parTrans" cxnId="{996211AD-9659-A442-933D-38F8BF390780}">
      <dgm:prSet/>
      <dgm:spPr/>
      <dgm:t>
        <a:bodyPr/>
        <a:lstStyle/>
        <a:p>
          <a:endParaRPr lang="it-IT" sz="1600"/>
        </a:p>
      </dgm:t>
    </dgm:pt>
    <dgm:pt modelId="{74A0F098-7327-CD42-98D1-C5AF2EF988D4}" type="sibTrans" cxnId="{996211AD-9659-A442-933D-38F8BF390780}">
      <dgm:prSet/>
      <dgm:spPr/>
      <dgm:t>
        <a:bodyPr/>
        <a:lstStyle/>
        <a:p>
          <a:pPr rtl="0"/>
          <a:endParaRPr lang="it-IT" sz="1600"/>
        </a:p>
      </dgm:t>
    </dgm:pt>
    <dgm:pt modelId="{3ACEBA37-CB4D-2A4F-AD49-6EB7C6DA4481}">
      <dgm:prSet custT="1"/>
      <dgm:spPr>
        <a:solidFill>
          <a:schemeClr val="accent6">
            <a:lumMod val="40000"/>
            <a:lumOff val="60000"/>
          </a:schemeClr>
        </a:solidFill>
      </dgm:spPr>
      <dgm:t>
        <a:bodyPr/>
        <a:lstStyle/>
        <a:p>
          <a:pPr rtl="0"/>
          <a:r>
            <a:rPr lang="it-IT" sz="2400" dirty="0"/>
            <a:t>2011</a:t>
          </a:r>
        </a:p>
      </dgm:t>
    </dgm:pt>
    <dgm:pt modelId="{969007A3-2110-7647-B214-D6812500C3D5}" type="parTrans" cxnId="{F354AD78-C449-3B41-8290-DE1BAF262E8A}">
      <dgm:prSet/>
      <dgm:spPr/>
      <dgm:t>
        <a:bodyPr/>
        <a:lstStyle/>
        <a:p>
          <a:endParaRPr lang="it-IT" sz="1600"/>
        </a:p>
      </dgm:t>
    </dgm:pt>
    <dgm:pt modelId="{F81C4C9B-2A05-AA4E-A649-C787B808B3ED}" type="sibTrans" cxnId="{F354AD78-C449-3B41-8290-DE1BAF262E8A}">
      <dgm:prSet/>
      <dgm:spPr/>
      <dgm:t>
        <a:bodyPr/>
        <a:lstStyle/>
        <a:p>
          <a:pPr rtl="0"/>
          <a:endParaRPr lang="it-IT" sz="1600"/>
        </a:p>
      </dgm:t>
    </dgm:pt>
    <dgm:pt modelId="{8D52EFE5-9A71-544E-97D6-CDBB0DD44944}">
      <dgm:prSet custT="1"/>
      <dgm:spPr>
        <a:solidFill>
          <a:schemeClr val="accent4">
            <a:lumMod val="60000"/>
            <a:lumOff val="40000"/>
          </a:schemeClr>
        </a:solidFill>
      </dgm:spPr>
      <dgm:t>
        <a:bodyPr/>
        <a:lstStyle/>
        <a:p>
          <a:pPr rtl="0"/>
          <a:r>
            <a:rPr lang="it-IT" sz="2000" dirty="0"/>
            <a:t>2018</a:t>
          </a:r>
        </a:p>
      </dgm:t>
    </dgm:pt>
    <dgm:pt modelId="{329F055A-971C-7243-8430-B5E730E82DD6}" type="parTrans" cxnId="{BC6CCAB2-7340-AC46-99F9-3A64B216758E}">
      <dgm:prSet/>
      <dgm:spPr/>
      <dgm:t>
        <a:bodyPr/>
        <a:lstStyle/>
        <a:p>
          <a:endParaRPr lang="it-IT" sz="1600"/>
        </a:p>
      </dgm:t>
    </dgm:pt>
    <dgm:pt modelId="{D386678A-7DB3-A540-9A50-B1529BBCF625}" type="sibTrans" cxnId="{BC6CCAB2-7340-AC46-99F9-3A64B216758E}">
      <dgm:prSet/>
      <dgm:spPr/>
      <dgm:t>
        <a:bodyPr/>
        <a:lstStyle/>
        <a:p>
          <a:endParaRPr lang="it-IT" sz="1600"/>
        </a:p>
      </dgm:t>
    </dgm:pt>
    <dgm:pt modelId="{31B82387-5C0D-CB43-886B-25C7CA4ED33C}">
      <dgm:prSet/>
      <dgm:spPr>
        <a:solidFill>
          <a:srgbClr val="FF0000"/>
        </a:solidFill>
      </dgm:spPr>
      <dgm:t>
        <a:bodyPr/>
        <a:lstStyle/>
        <a:p>
          <a:pPr rtl="0"/>
          <a:r>
            <a:rPr lang="it-IT" dirty="0"/>
            <a:t>2025</a:t>
          </a:r>
        </a:p>
      </dgm:t>
    </dgm:pt>
    <dgm:pt modelId="{4A2E1A59-1B74-4840-991D-DD90B0D56D66}" type="parTrans" cxnId="{7B75E13A-9258-CE40-82C1-EA7777741FAA}">
      <dgm:prSet/>
      <dgm:spPr/>
      <dgm:t>
        <a:bodyPr/>
        <a:lstStyle/>
        <a:p>
          <a:endParaRPr lang="it-IT"/>
        </a:p>
      </dgm:t>
    </dgm:pt>
    <dgm:pt modelId="{213AC0A3-DEA2-B147-B576-15215C220992}" type="sibTrans" cxnId="{7B75E13A-9258-CE40-82C1-EA7777741FAA}">
      <dgm:prSet/>
      <dgm:spPr/>
      <dgm:t>
        <a:bodyPr/>
        <a:lstStyle/>
        <a:p>
          <a:endParaRPr lang="it-IT"/>
        </a:p>
      </dgm:t>
    </dgm:pt>
    <dgm:pt modelId="{31734AFE-31C4-054E-8508-DF75DA68C8AF}">
      <dgm:prSet/>
      <dgm:spPr>
        <a:solidFill>
          <a:schemeClr val="accent2">
            <a:lumMod val="60000"/>
            <a:lumOff val="40000"/>
          </a:schemeClr>
        </a:solidFill>
      </dgm:spPr>
      <dgm:t>
        <a:bodyPr/>
        <a:lstStyle/>
        <a:p>
          <a:pPr rtl="0"/>
          <a:r>
            <a:rPr lang="it-IT" dirty="0"/>
            <a:t>2026</a:t>
          </a:r>
        </a:p>
      </dgm:t>
    </dgm:pt>
    <dgm:pt modelId="{1DDBD646-FCF5-D741-99C0-DC5C5A057B6D}" type="parTrans" cxnId="{01795798-F694-EC4E-AF61-2218FB14D76C}">
      <dgm:prSet/>
      <dgm:spPr/>
      <dgm:t>
        <a:bodyPr/>
        <a:lstStyle/>
        <a:p>
          <a:endParaRPr lang="it-IT"/>
        </a:p>
      </dgm:t>
    </dgm:pt>
    <dgm:pt modelId="{C2DF0A4E-90BB-C741-87E5-FA7B07385833}" type="sibTrans" cxnId="{01795798-F694-EC4E-AF61-2218FB14D76C}">
      <dgm:prSet/>
      <dgm:spPr/>
      <dgm:t>
        <a:bodyPr/>
        <a:lstStyle/>
        <a:p>
          <a:endParaRPr lang="it-IT"/>
        </a:p>
      </dgm:t>
    </dgm:pt>
    <dgm:pt modelId="{786B9B6D-AE1C-1240-A886-7BC8C2792342}" type="pres">
      <dgm:prSet presAssocID="{B6590B31-51D4-3C42-970C-9111C6B56536}" presName="Name0" presStyleCnt="0">
        <dgm:presLayoutVars>
          <dgm:dir/>
          <dgm:resizeHandles val="exact"/>
        </dgm:presLayoutVars>
      </dgm:prSet>
      <dgm:spPr/>
    </dgm:pt>
    <dgm:pt modelId="{D9F4F50A-1C3D-2541-98E3-5AAE5932BAD1}" type="pres">
      <dgm:prSet presAssocID="{3ACEBA37-CB4D-2A4F-AD49-6EB7C6DA4481}" presName="parTxOnly" presStyleLbl="node1" presStyleIdx="0" presStyleCnt="11">
        <dgm:presLayoutVars>
          <dgm:bulletEnabled val="1"/>
        </dgm:presLayoutVars>
      </dgm:prSet>
      <dgm:spPr/>
    </dgm:pt>
    <dgm:pt modelId="{63555CBA-31BA-624D-848E-6C93287FE7B3}" type="pres">
      <dgm:prSet presAssocID="{F81C4C9B-2A05-AA4E-A649-C787B808B3ED}" presName="parSpace" presStyleCnt="0"/>
      <dgm:spPr/>
    </dgm:pt>
    <dgm:pt modelId="{F5701763-1FD4-CD4F-9ABA-46D8BACE1DC4}" type="pres">
      <dgm:prSet presAssocID="{15542032-8BC0-8A41-87EE-30152CBE5336}" presName="parTxOnly" presStyleLbl="node1" presStyleIdx="1" presStyleCnt="11" custLinFactNeighborX="78028" custLinFactNeighborY="3602">
        <dgm:presLayoutVars>
          <dgm:bulletEnabled val="1"/>
        </dgm:presLayoutVars>
      </dgm:prSet>
      <dgm:spPr/>
    </dgm:pt>
    <dgm:pt modelId="{36D843FD-0B87-244F-B51D-5423352C9FE3}" type="pres">
      <dgm:prSet presAssocID="{74A0F098-7327-CD42-98D1-C5AF2EF988D4}" presName="parSpace" presStyleCnt="0"/>
      <dgm:spPr/>
    </dgm:pt>
    <dgm:pt modelId="{9A1A6DC9-92F1-F84A-9391-11A4707CE719}" type="pres">
      <dgm:prSet presAssocID="{8D52EFE5-9A71-544E-97D6-CDBB0DD44944}" presName="parTxOnly" presStyleLbl="node1" presStyleIdx="2" presStyleCnt="11" custLinFactNeighborX="37463" custLinFactNeighborY="3602">
        <dgm:presLayoutVars>
          <dgm:bulletEnabled val="1"/>
        </dgm:presLayoutVars>
      </dgm:prSet>
      <dgm:spPr/>
    </dgm:pt>
    <dgm:pt modelId="{1ED5523C-3BCD-F84D-B7D6-FC052AA33D68}" type="pres">
      <dgm:prSet presAssocID="{D386678A-7DB3-A540-9A50-B1529BBCF625}" presName="parSpace" presStyleCnt="0"/>
      <dgm:spPr/>
    </dgm:pt>
    <dgm:pt modelId="{11421EA1-648D-0D4C-AC69-BF529A5A14BF}" type="pres">
      <dgm:prSet presAssocID="{A96F86FC-D196-8F49-A268-CCC064A734FA}" presName="parTxOnly" presStyleLbl="node1" presStyleIdx="3" presStyleCnt="11" custLinFactNeighborX="43367" custLinFactNeighborY="3602">
        <dgm:presLayoutVars>
          <dgm:bulletEnabled val="1"/>
        </dgm:presLayoutVars>
      </dgm:prSet>
      <dgm:spPr/>
    </dgm:pt>
    <dgm:pt modelId="{445A37D8-4625-BB4E-AB49-D0908183F436}" type="pres">
      <dgm:prSet presAssocID="{89783DB3-3020-D740-AAF5-FE0C9AFA9CE0}" presName="parSpace" presStyleCnt="0"/>
      <dgm:spPr/>
    </dgm:pt>
    <dgm:pt modelId="{0E841C05-BDE0-DF44-9FD9-194DFBBF7BA5}" type="pres">
      <dgm:prSet presAssocID="{028F8257-8D48-FF4B-90B3-035DF91AE454}" presName="parTxOnly" presStyleLbl="node1" presStyleIdx="4" presStyleCnt="11" custLinFactNeighborX="37567" custLinFactNeighborY="1052">
        <dgm:presLayoutVars>
          <dgm:bulletEnabled val="1"/>
        </dgm:presLayoutVars>
      </dgm:prSet>
      <dgm:spPr/>
    </dgm:pt>
    <dgm:pt modelId="{30FD0612-5F64-744C-A34C-5C20FFC8767F}" type="pres">
      <dgm:prSet presAssocID="{D4A4BCB7-27A0-4943-8A15-1436FA29D890}" presName="parSpace" presStyleCnt="0"/>
      <dgm:spPr/>
    </dgm:pt>
    <dgm:pt modelId="{7048EE3B-29F3-4C4D-B8E0-27F89CD3954E}" type="pres">
      <dgm:prSet presAssocID="{BE539E7B-2459-CE4E-BA7A-DE856A8EDA9C}" presName="parTxOnly" presStyleLbl="node1" presStyleIdx="5" presStyleCnt="11" custLinFactNeighborX="38727" custLinFactNeighborY="1116">
        <dgm:presLayoutVars>
          <dgm:bulletEnabled val="1"/>
        </dgm:presLayoutVars>
      </dgm:prSet>
      <dgm:spPr/>
    </dgm:pt>
    <dgm:pt modelId="{2A691597-DD9F-074D-AC0C-3880E4003A42}" type="pres">
      <dgm:prSet presAssocID="{97342037-CFE5-3D4D-99EE-24616CEDC0CA}" presName="parSpace" presStyleCnt="0"/>
      <dgm:spPr/>
    </dgm:pt>
    <dgm:pt modelId="{78571237-0538-6741-8462-44D77950C2D2}" type="pres">
      <dgm:prSet presAssocID="{402822A9-65BF-F942-83B6-B4A8F7CF302A}" presName="parTxOnly" presStyleLbl="node1" presStyleIdx="6" presStyleCnt="11" custLinFactNeighborX="39823" custLinFactNeighborY="769">
        <dgm:presLayoutVars>
          <dgm:bulletEnabled val="1"/>
        </dgm:presLayoutVars>
      </dgm:prSet>
      <dgm:spPr/>
    </dgm:pt>
    <dgm:pt modelId="{F0027AE0-FE95-DC43-B049-32B846FA8A30}" type="pres">
      <dgm:prSet presAssocID="{00A845DA-C48F-4C4B-A1AF-6A03C2840459}" presName="parSpace" presStyleCnt="0"/>
      <dgm:spPr/>
    </dgm:pt>
    <dgm:pt modelId="{FA23B2DF-ECA4-1C4D-B389-8581DEFF4607}" type="pres">
      <dgm:prSet presAssocID="{EDECCB95-A1CF-264E-BC01-1F8F5628B60B}" presName="parTxOnly" presStyleLbl="node1" presStyleIdx="7" presStyleCnt="11">
        <dgm:presLayoutVars>
          <dgm:bulletEnabled val="1"/>
        </dgm:presLayoutVars>
      </dgm:prSet>
      <dgm:spPr/>
    </dgm:pt>
    <dgm:pt modelId="{F7FC148D-CCD4-1B47-A4C4-B75233CFCF32}" type="pres">
      <dgm:prSet presAssocID="{7D02E0EB-74BD-754F-B4E5-023C13AD6400}" presName="parSpace" presStyleCnt="0"/>
      <dgm:spPr/>
    </dgm:pt>
    <dgm:pt modelId="{B2A3CC74-4654-C841-95C6-F22732798EA9}" type="pres">
      <dgm:prSet presAssocID="{7BB5BD63-C3E1-F34C-98F0-196C2C186C0E}" presName="parTxOnly" presStyleLbl="node1" presStyleIdx="8" presStyleCnt="11">
        <dgm:presLayoutVars>
          <dgm:bulletEnabled val="1"/>
        </dgm:presLayoutVars>
      </dgm:prSet>
      <dgm:spPr/>
    </dgm:pt>
    <dgm:pt modelId="{8541B82F-31A2-734E-9873-94ECCC015584}" type="pres">
      <dgm:prSet presAssocID="{0CACBAEA-59FF-ED45-BD4E-06F28CB85D90}" presName="parSpace" presStyleCnt="0"/>
      <dgm:spPr/>
    </dgm:pt>
    <dgm:pt modelId="{9F477A66-B4B6-744B-A424-0A577A96CE7F}" type="pres">
      <dgm:prSet presAssocID="{31B82387-5C0D-CB43-886B-25C7CA4ED33C}" presName="parTxOnly" presStyleLbl="node1" presStyleIdx="9" presStyleCnt="11">
        <dgm:presLayoutVars>
          <dgm:bulletEnabled val="1"/>
        </dgm:presLayoutVars>
      </dgm:prSet>
      <dgm:spPr/>
    </dgm:pt>
    <dgm:pt modelId="{C773BA90-041E-6443-8949-9CFE28FC0EAA}" type="pres">
      <dgm:prSet presAssocID="{213AC0A3-DEA2-B147-B576-15215C220992}" presName="parSpace" presStyleCnt="0"/>
      <dgm:spPr/>
    </dgm:pt>
    <dgm:pt modelId="{525C09DE-DE3C-8749-B352-999701EE81D9}" type="pres">
      <dgm:prSet presAssocID="{31734AFE-31C4-054E-8508-DF75DA68C8AF}" presName="parTxOnly" presStyleLbl="node1" presStyleIdx="10" presStyleCnt="11">
        <dgm:presLayoutVars>
          <dgm:bulletEnabled val="1"/>
        </dgm:presLayoutVars>
      </dgm:prSet>
      <dgm:spPr/>
    </dgm:pt>
  </dgm:ptLst>
  <dgm:cxnLst>
    <dgm:cxn modelId="{9F888E14-9676-8E45-8C31-F602DA240273}" srcId="{B6590B31-51D4-3C42-970C-9111C6B56536}" destId="{EDECCB95-A1CF-264E-BC01-1F8F5628B60B}" srcOrd="7" destOrd="0" parTransId="{44AECED7-38DA-6440-998A-9EC8997ACADF}" sibTransId="{7D02E0EB-74BD-754F-B4E5-023C13AD6400}"/>
    <dgm:cxn modelId="{0643C237-8727-9C47-82A5-E6F39FB531F1}" srcId="{B6590B31-51D4-3C42-970C-9111C6B56536}" destId="{028F8257-8D48-FF4B-90B3-035DF91AE454}" srcOrd="4" destOrd="0" parTransId="{DE9E9846-5022-0D42-AA74-1C446C2444B8}" sibTransId="{D4A4BCB7-27A0-4943-8A15-1436FA29D890}"/>
    <dgm:cxn modelId="{7B75E13A-9258-CE40-82C1-EA7777741FAA}" srcId="{B6590B31-51D4-3C42-970C-9111C6B56536}" destId="{31B82387-5C0D-CB43-886B-25C7CA4ED33C}" srcOrd="9" destOrd="0" parTransId="{4A2E1A59-1B74-4840-991D-DD90B0D56D66}" sibTransId="{213AC0A3-DEA2-B147-B576-15215C220992}"/>
    <dgm:cxn modelId="{98F1EF41-E5A5-0E4F-90F5-62C2C6FDE65C}" type="presOf" srcId="{028F8257-8D48-FF4B-90B3-035DF91AE454}" destId="{0E841C05-BDE0-DF44-9FD9-194DFBBF7BA5}" srcOrd="0" destOrd="0" presId="urn:microsoft.com/office/officeart/2005/8/layout/hChevron3"/>
    <dgm:cxn modelId="{51EC2152-687A-7543-A738-A37F4F06B3E9}" type="presOf" srcId="{8D52EFE5-9A71-544E-97D6-CDBB0DD44944}" destId="{9A1A6DC9-92F1-F84A-9391-11A4707CE719}" srcOrd="0" destOrd="0" presId="urn:microsoft.com/office/officeart/2005/8/layout/hChevron3"/>
    <dgm:cxn modelId="{574D4456-A652-6F42-87E6-6F9E49E9460D}" type="presOf" srcId="{3ACEBA37-CB4D-2A4F-AD49-6EB7C6DA4481}" destId="{D9F4F50A-1C3D-2541-98E3-5AAE5932BAD1}" srcOrd="0" destOrd="0" presId="urn:microsoft.com/office/officeart/2005/8/layout/hChevron3"/>
    <dgm:cxn modelId="{32CD0657-9379-744E-A663-11C569705D54}" srcId="{B6590B31-51D4-3C42-970C-9111C6B56536}" destId="{A96F86FC-D196-8F49-A268-CCC064A734FA}" srcOrd="3" destOrd="0" parTransId="{FE5E8FE9-84D9-EA4F-849A-F7C2C5E571F6}" sibTransId="{89783DB3-3020-D740-AAF5-FE0C9AFA9CE0}"/>
    <dgm:cxn modelId="{F354AD78-C449-3B41-8290-DE1BAF262E8A}" srcId="{B6590B31-51D4-3C42-970C-9111C6B56536}" destId="{3ACEBA37-CB4D-2A4F-AD49-6EB7C6DA4481}" srcOrd="0" destOrd="0" parTransId="{969007A3-2110-7647-B214-D6812500C3D5}" sibTransId="{F81C4C9B-2A05-AA4E-A649-C787B808B3ED}"/>
    <dgm:cxn modelId="{9F50D385-7871-4F48-AA0B-ED9626F8092F}" type="presOf" srcId="{B6590B31-51D4-3C42-970C-9111C6B56536}" destId="{786B9B6D-AE1C-1240-A886-7BC8C2792342}" srcOrd="0" destOrd="0" presId="urn:microsoft.com/office/officeart/2005/8/layout/hChevron3"/>
    <dgm:cxn modelId="{581C498C-A302-F249-A38C-CE00CD75E249}" type="presOf" srcId="{BE539E7B-2459-CE4E-BA7A-DE856A8EDA9C}" destId="{7048EE3B-29F3-4C4D-B8E0-27F89CD3954E}" srcOrd="0" destOrd="0" presId="urn:microsoft.com/office/officeart/2005/8/layout/hChevron3"/>
    <dgm:cxn modelId="{E3DDFB8F-520B-0C40-BA1E-307628FB168E}" type="presOf" srcId="{7BB5BD63-C3E1-F34C-98F0-196C2C186C0E}" destId="{B2A3CC74-4654-C841-95C6-F22732798EA9}" srcOrd="0" destOrd="0" presId="urn:microsoft.com/office/officeart/2005/8/layout/hChevron3"/>
    <dgm:cxn modelId="{C908B097-AC27-A84B-8A3D-7928FC94C34B}" type="presOf" srcId="{EDECCB95-A1CF-264E-BC01-1F8F5628B60B}" destId="{FA23B2DF-ECA4-1C4D-B389-8581DEFF4607}" srcOrd="0" destOrd="0" presId="urn:microsoft.com/office/officeart/2005/8/layout/hChevron3"/>
    <dgm:cxn modelId="{01795798-F694-EC4E-AF61-2218FB14D76C}" srcId="{B6590B31-51D4-3C42-970C-9111C6B56536}" destId="{31734AFE-31C4-054E-8508-DF75DA68C8AF}" srcOrd="10" destOrd="0" parTransId="{1DDBD646-FCF5-D741-99C0-DC5C5A057B6D}" sibTransId="{C2DF0A4E-90BB-C741-87E5-FA7B07385833}"/>
    <dgm:cxn modelId="{9F7BA3A0-98E0-4943-992A-6CEBFFACF4BA}" type="presOf" srcId="{31734AFE-31C4-054E-8508-DF75DA68C8AF}" destId="{525C09DE-DE3C-8749-B352-999701EE81D9}" srcOrd="0" destOrd="0" presId="urn:microsoft.com/office/officeart/2005/8/layout/hChevron3"/>
    <dgm:cxn modelId="{A72A16A8-DE40-614F-BAFE-32BAF4DF27DF}" type="presOf" srcId="{31B82387-5C0D-CB43-886B-25C7CA4ED33C}" destId="{9F477A66-B4B6-744B-A424-0A577A96CE7F}" srcOrd="0" destOrd="0" presId="urn:microsoft.com/office/officeart/2005/8/layout/hChevron3"/>
    <dgm:cxn modelId="{996211AD-9659-A442-933D-38F8BF390780}" srcId="{B6590B31-51D4-3C42-970C-9111C6B56536}" destId="{15542032-8BC0-8A41-87EE-30152CBE5336}" srcOrd="1" destOrd="0" parTransId="{DA6BDA73-1D5A-1348-B21C-7D69944E5DF3}" sibTransId="{74A0F098-7327-CD42-98D1-C5AF2EF988D4}"/>
    <dgm:cxn modelId="{BC6CCAB2-7340-AC46-99F9-3A64B216758E}" srcId="{B6590B31-51D4-3C42-970C-9111C6B56536}" destId="{8D52EFE5-9A71-544E-97D6-CDBB0DD44944}" srcOrd="2" destOrd="0" parTransId="{329F055A-971C-7243-8430-B5E730E82DD6}" sibTransId="{D386678A-7DB3-A540-9A50-B1529BBCF625}"/>
    <dgm:cxn modelId="{D8F076C7-8A44-544F-B78B-982AC708891F}" type="presOf" srcId="{402822A9-65BF-F942-83B6-B4A8F7CF302A}" destId="{78571237-0538-6741-8462-44D77950C2D2}" srcOrd="0" destOrd="0" presId="urn:microsoft.com/office/officeart/2005/8/layout/hChevron3"/>
    <dgm:cxn modelId="{7AE4C0CD-C1D0-BB44-9C32-1DA9C5764F1F}" type="presOf" srcId="{A96F86FC-D196-8F49-A268-CCC064A734FA}" destId="{11421EA1-648D-0D4C-AC69-BF529A5A14BF}" srcOrd="0" destOrd="0" presId="urn:microsoft.com/office/officeart/2005/8/layout/hChevron3"/>
    <dgm:cxn modelId="{56286ED1-EA53-5747-A10F-FB495575C11C}" type="presOf" srcId="{15542032-8BC0-8A41-87EE-30152CBE5336}" destId="{F5701763-1FD4-CD4F-9ABA-46D8BACE1DC4}" srcOrd="0" destOrd="0" presId="urn:microsoft.com/office/officeart/2005/8/layout/hChevron3"/>
    <dgm:cxn modelId="{B7455BE8-9EAD-B74D-9117-0DF50AD71455}" srcId="{B6590B31-51D4-3C42-970C-9111C6B56536}" destId="{7BB5BD63-C3E1-F34C-98F0-196C2C186C0E}" srcOrd="8" destOrd="0" parTransId="{DC56D2D9-03FE-8144-9D28-A950CB893DEA}" sibTransId="{0CACBAEA-59FF-ED45-BD4E-06F28CB85D90}"/>
    <dgm:cxn modelId="{938F8CF0-E86A-1647-8A0D-D09B086FBD15}" srcId="{B6590B31-51D4-3C42-970C-9111C6B56536}" destId="{402822A9-65BF-F942-83B6-B4A8F7CF302A}" srcOrd="6" destOrd="0" parTransId="{B9101C9E-9672-BA4B-92EC-6D6661B614AB}" sibTransId="{00A845DA-C48F-4C4B-A1AF-6A03C2840459}"/>
    <dgm:cxn modelId="{701670F3-612B-6F4C-9D35-8D3732C14115}" srcId="{B6590B31-51D4-3C42-970C-9111C6B56536}" destId="{BE539E7B-2459-CE4E-BA7A-DE856A8EDA9C}" srcOrd="5" destOrd="0" parTransId="{A2EC7707-9BB4-6941-B587-87A75C45C601}" sibTransId="{97342037-CFE5-3D4D-99EE-24616CEDC0CA}"/>
    <dgm:cxn modelId="{CC1ABECE-5026-904A-A44C-A0F1EDACA5A6}" type="presParOf" srcId="{786B9B6D-AE1C-1240-A886-7BC8C2792342}" destId="{D9F4F50A-1C3D-2541-98E3-5AAE5932BAD1}" srcOrd="0" destOrd="0" presId="urn:microsoft.com/office/officeart/2005/8/layout/hChevron3"/>
    <dgm:cxn modelId="{F4221B31-D607-0448-9780-271E9256EEF5}" type="presParOf" srcId="{786B9B6D-AE1C-1240-A886-7BC8C2792342}" destId="{63555CBA-31BA-624D-848E-6C93287FE7B3}" srcOrd="1" destOrd="0" presId="urn:microsoft.com/office/officeart/2005/8/layout/hChevron3"/>
    <dgm:cxn modelId="{0440C577-4115-F442-B567-E31D96BBD2BC}" type="presParOf" srcId="{786B9B6D-AE1C-1240-A886-7BC8C2792342}" destId="{F5701763-1FD4-CD4F-9ABA-46D8BACE1DC4}" srcOrd="2" destOrd="0" presId="urn:microsoft.com/office/officeart/2005/8/layout/hChevron3"/>
    <dgm:cxn modelId="{B3F67D7F-A3D2-C94F-87ED-3A519C224257}" type="presParOf" srcId="{786B9B6D-AE1C-1240-A886-7BC8C2792342}" destId="{36D843FD-0B87-244F-B51D-5423352C9FE3}" srcOrd="3" destOrd="0" presId="urn:microsoft.com/office/officeart/2005/8/layout/hChevron3"/>
    <dgm:cxn modelId="{2D7BED41-12E6-D644-8D8D-9D4E8167B05C}" type="presParOf" srcId="{786B9B6D-AE1C-1240-A886-7BC8C2792342}" destId="{9A1A6DC9-92F1-F84A-9391-11A4707CE719}" srcOrd="4" destOrd="0" presId="urn:microsoft.com/office/officeart/2005/8/layout/hChevron3"/>
    <dgm:cxn modelId="{77D734D1-412C-5F46-A308-1A2FBE4D4F0D}" type="presParOf" srcId="{786B9B6D-AE1C-1240-A886-7BC8C2792342}" destId="{1ED5523C-3BCD-F84D-B7D6-FC052AA33D68}" srcOrd="5" destOrd="0" presId="urn:microsoft.com/office/officeart/2005/8/layout/hChevron3"/>
    <dgm:cxn modelId="{A0031421-0183-C440-A22F-67221BAA3A0C}" type="presParOf" srcId="{786B9B6D-AE1C-1240-A886-7BC8C2792342}" destId="{11421EA1-648D-0D4C-AC69-BF529A5A14BF}" srcOrd="6" destOrd="0" presId="urn:microsoft.com/office/officeart/2005/8/layout/hChevron3"/>
    <dgm:cxn modelId="{3C3C5523-3577-444E-896E-FED9DFB48BFE}" type="presParOf" srcId="{786B9B6D-AE1C-1240-A886-7BC8C2792342}" destId="{445A37D8-4625-BB4E-AB49-D0908183F436}" srcOrd="7" destOrd="0" presId="urn:microsoft.com/office/officeart/2005/8/layout/hChevron3"/>
    <dgm:cxn modelId="{7527BE49-A39C-D448-A434-CEB720F49661}" type="presParOf" srcId="{786B9B6D-AE1C-1240-A886-7BC8C2792342}" destId="{0E841C05-BDE0-DF44-9FD9-194DFBBF7BA5}" srcOrd="8" destOrd="0" presId="urn:microsoft.com/office/officeart/2005/8/layout/hChevron3"/>
    <dgm:cxn modelId="{AB602E8C-607B-3246-8FFA-D85E03AC51F2}" type="presParOf" srcId="{786B9B6D-AE1C-1240-A886-7BC8C2792342}" destId="{30FD0612-5F64-744C-A34C-5C20FFC8767F}" srcOrd="9" destOrd="0" presId="urn:microsoft.com/office/officeart/2005/8/layout/hChevron3"/>
    <dgm:cxn modelId="{BCF4CB14-3C08-274B-88D1-806E2A9DFBDF}" type="presParOf" srcId="{786B9B6D-AE1C-1240-A886-7BC8C2792342}" destId="{7048EE3B-29F3-4C4D-B8E0-27F89CD3954E}" srcOrd="10" destOrd="0" presId="urn:microsoft.com/office/officeart/2005/8/layout/hChevron3"/>
    <dgm:cxn modelId="{C355A61F-AF74-CD4F-844D-C2C8FDAFE700}" type="presParOf" srcId="{786B9B6D-AE1C-1240-A886-7BC8C2792342}" destId="{2A691597-DD9F-074D-AC0C-3880E4003A42}" srcOrd="11" destOrd="0" presId="urn:microsoft.com/office/officeart/2005/8/layout/hChevron3"/>
    <dgm:cxn modelId="{14E83FAA-DA50-8A48-B14E-68A9BC0A7F10}" type="presParOf" srcId="{786B9B6D-AE1C-1240-A886-7BC8C2792342}" destId="{78571237-0538-6741-8462-44D77950C2D2}" srcOrd="12" destOrd="0" presId="urn:microsoft.com/office/officeart/2005/8/layout/hChevron3"/>
    <dgm:cxn modelId="{3856674C-6B41-514F-8A24-9060E79B5B15}" type="presParOf" srcId="{786B9B6D-AE1C-1240-A886-7BC8C2792342}" destId="{F0027AE0-FE95-DC43-B049-32B846FA8A30}" srcOrd="13" destOrd="0" presId="urn:microsoft.com/office/officeart/2005/8/layout/hChevron3"/>
    <dgm:cxn modelId="{024B180C-AF17-724F-801A-2A47201B2532}" type="presParOf" srcId="{786B9B6D-AE1C-1240-A886-7BC8C2792342}" destId="{FA23B2DF-ECA4-1C4D-B389-8581DEFF4607}" srcOrd="14" destOrd="0" presId="urn:microsoft.com/office/officeart/2005/8/layout/hChevron3"/>
    <dgm:cxn modelId="{E6B350F4-2DD9-D74E-80A2-CC7ABCBA7047}" type="presParOf" srcId="{786B9B6D-AE1C-1240-A886-7BC8C2792342}" destId="{F7FC148D-CCD4-1B47-A4C4-B75233CFCF32}" srcOrd="15" destOrd="0" presId="urn:microsoft.com/office/officeart/2005/8/layout/hChevron3"/>
    <dgm:cxn modelId="{8BCA7A59-95EF-4F48-A753-09D0BE820D0A}" type="presParOf" srcId="{786B9B6D-AE1C-1240-A886-7BC8C2792342}" destId="{B2A3CC74-4654-C841-95C6-F22732798EA9}" srcOrd="16" destOrd="0" presId="urn:microsoft.com/office/officeart/2005/8/layout/hChevron3"/>
    <dgm:cxn modelId="{0A7F1D19-C5DC-074B-A231-E57679DB515B}" type="presParOf" srcId="{786B9B6D-AE1C-1240-A886-7BC8C2792342}" destId="{8541B82F-31A2-734E-9873-94ECCC015584}" srcOrd="17" destOrd="0" presId="urn:microsoft.com/office/officeart/2005/8/layout/hChevron3"/>
    <dgm:cxn modelId="{F41158E7-04C1-5240-9F2E-3F5C06214D63}" type="presParOf" srcId="{786B9B6D-AE1C-1240-A886-7BC8C2792342}" destId="{9F477A66-B4B6-744B-A424-0A577A96CE7F}" srcOrd="18" destOrd="0" presId="urn:microsoft.com/office/officeart/2005/8/layout/hChevron3"/>
    <dgm:cxn modelId="{A86D0519-A0B1-8944-A79F-095EC1618809}" type="presParOf" srcId="{786B9B6D-AE1C-1240-A886-7BC8C2792342}" destId="{C773BA90-041E-6443-8949-9CFE28FC0EAA}" srcOrd="19" destOrd="0" presId="urn:microsoft.com/office/officeart/2005/8/layout/hChevron3"/>
    <dgm:cxn modelId="{D7B90C77-9D2C-4F49-B0D4-A2E25E50E23C}" type="presParOf" srcId="{786B9B6D-AE1C-1240-A886-7BC8C2792342}" destId="{525C09DE-DE3C-8749-B352-999701EE81D9}" srcOrd="20"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4F50A-1C3D-2541-98E3-5AAE5932BAD1}">
      <dsp:nvSpPr>
        <dsp:cNvPr id="0" name=""/>
        <dsp:cNvSpPr/>
      </dsp:nvSpPr>
      <dsp:spPr>
        <a:xfrm>
          <a:off x="1343" y="2464734"/>
          <a:ext cx="1222994" cy="489197"/>
        </a:xfrm>
        <a:prstGeom prst="homePlate">
          <a:avLst/>
        </a:prstGeom>
        <a:solidFill>
          <a:schemeClr val="accent6">
            <a:lumMod val="40000"/>
            <a:lumOff val="6000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rtl="0">
            <a:lnSpc>
              <a:spcPct val="90000"/>
            </a:lnSpc>
            <a:spcBef>
              <a:spcPct val="0"/>
            </a:spcBef>
            <a:spcAft>
              <a:spcPct val="35000"/>
            </a:spcAft>
            <a:buNone/>
          </a:pPr>
          <a:r>
            <a:rPr lang="it-IT" sz="2400" kern="1200" dirty="0"/>
            <a:t>2011</a:t>
          </a:r>
        </a:p>
      </dsp:txBody>
      <dsp:txXfrm>
        <a:off x="1343" y="2464734"/>
        <a:ext cx="1100695" cy="489197"/>
      </dsp:txXfrm>
    </dsp:sp>
    <dsp:sp modelId="{F5701763-1FD4-CD4F-9ABA-46D8BACE1DC4}">
      <dsp:nvSpPr>
        <dsp:cNvPr id="0" name=""/>
        <dsp:cNvSpPr/>
      </dsp:nvSpPr>
      <dsp:spPr>
        <a:xfrm>
          <a:off x="1170594" y="2482355"/>
          <a:ext cx="1222994" cy="489197"/>
        </a:xfrm>
        <a:prstGeom prst="chevron">
          <a:avLst/>
        </a:prstGeom>
        <a:solidFill>
          <a:schemeClr val="accent4">
            <a:lumMod val="40000"/>
            <a:lumOff val="6000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it-IT" sz="2000" kern="1200" dirty="0"/>
            <a:t>2016</a:t>
          </a:r>
        </a:p>
      </dsp:txBody>
      <dsp:txXfrm>
        <a:off x="1415193" y="2482355"/>
        <a:ext cx="733797" cy="489197"/>
      </dsp:txXfrm>
    </dsp:sp>
    <dsp:sp modelId="{9A1A6DC9-92F1-F84A-9391-11A4707CE719}">
      <dsp:nvSpPr>
        <dsp:cNvPr id="0" name=""/>
        <dsp:cNvSpPr/>
      </dsp:nvSpPr>
      <dsp:spPr>
        <a:xfrm>
          <a:off x="2049768" y="2482355"/>
          <a:ext cx="1222994" cy="489197"/>
        </a:xfrm>
        <a:prstGeom prst="chevron">
          <a:avLst/>
        </a:prstGeom>
        <a:solidFill>
          <a:schemeClr val="accent4">
            <a:lumMod val="60000"/>
            <a:lumOff val="4000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it-IT" sz="2000" kern="1200" dirty="0"/>
            <a:t>2018</a:t>
          </a:r>
        </a:p>
      </dsp:txBody>
      <dsp:txXfrm>
        <a:off x="2294367" y="2482355"/>
        <a:ext cx="733797" cy="489197"/>
      </dsp:txXfrm>
    </dsp:sp>
    <dsp:sp modelId="{11421EA1-648D-0D4C-AC69-BF529A5A14BF}">
      <dsp:nvSpPr>
        <dsp:cNvPr id="0" name=""/>
        <dsp:cNvSpPr/>
      </dsp:nvSpPr>
      <dsp:spPr>
        <a:xfrm>
          <a:off x="3042605" y="2482355"/>
          <a:ext cx="1222994" cy="489197"/>
        </a:xfrm>
        <a:prstGeom prst="chevron">
          <a:avLst/>
        </a:prstGeom>
        <a:solidFill>
          <a:schemeClr val="accent4">
            <a:lumMod val="7500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it-IT" sz="2000" kern="1200" dirty="0"/>
            <a:t>2019</a:t>
          </a:r>
        </a:p>
      </dsp:txBody>
      <dsp:txXfrm>
        <a:off x="3287204" y="2482355"/>
        <a:ext cx="733797" cy="489197"/>
      </dsp:txXfrm>
    </dsp:sp>
    <dsp:sp modelId="{0E841C05-BDE0-DF44-9FD9-194DFBBF7BA5}">
      <dsp:nvSpPr>
        <dsp:cNvPr id="0" name=""/>
        <dsp:cNvSpPr/>
      </dsp:nvSpPr>
      <dsp:spPr>
        <a:xfrm>
          <a:off x="4006813" y="2469881"/>
          <a:ext cx="1222994" cy="489197"/>
        </a:xfrm>
        <a:prstGeom prst="chevron">
          <a:avLst/>
        </a:prstGeom>
        <a:solidFill>
          <a:schemeClr val="accent2">
            <a:lumMod val="60000"/>
            <a:lumOff val="4000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it-IT" sz="2000" kern="1200" dirty="0"/>
            <a:t>2020</a:t>
          </a:r>
        </a:p>
      </dsp:txBody>
      <dsp:txXfrm>
        <a:off x="4251412" y="2469881"/>
        <a:ext cx="733797" cy="489197"/>
      </dsp:txXfrm>
    </dsp:sp>
    <dsp:sp modelId="{7048EE3B-29F3-4C4D-B8E0-27F89CD3954E}">
      <dsp:nvSpPr>
        <dsp:cNvPr id="0" name=""/>
        <dsp:cNvSpPr/>
      </dsp:nvSpPr>
      <dsp:spPr>
        <a:xfrm>
          <a:off x="4988046" y="2470194"/>
          <a:ext cx="1222994" cy="489197"/>
        </a:xfrm>
        <a:prstGeom prst="chevron">
          <a:avLst/>
        </a:prstGeom>
        <a:solidFill>
          <a:srgbClr val="FFD100"/>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it-IT" sz="2000" kern="1200" dirty="0"/>
            <a:t>2021</a:t>
          </a:r>
        </a:p>
      </dsp:txBody>
      <dsp:txXfrm>
        <a:off x="5232645" y="2470194"/>
        <a:ext cx="733797" cy="489197"/>
      </dsp:txXfrm>
    </dsp:sp>
    <dsp:sp modelId="{78571237-0538-6741-8462-44D77950C2D2}">
      <dsp:nvSpPr>
        <dsp:cNvPr id="0" name=""/>
        <dsp:cNvSpPr/>
      </dsp:nvSpPr>
      <dsp:spPr>
        <a:xfrm>
          <a:off x="5969122" y="2468496"/>
          <a:ext cx="1222994" cy="489197"/>
        </a:xfrm>
        <a:prstGeom prst="chevron">
          <a:avLst/>
        </a:prstGeom>
        <a:solidFill>
          <a:srgbClr val="FFD100"/>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it-IT" sz="2000" kern="1200" dirty="0"/>
            <a:t>2022</a:t>
          </a:r>
        </a:p>
      </dsp:txBody>
      <dsp:txXfrm>
        <a:off x="6213721" y="2468496"/>
        <a:ext cx="733797" cy="489197"/>
      </dsp:txXfrm>
    </dsp:sp>
    <dsp:sp modelId="{FA23B2DF-ECA4-1C4D-B389-8581DEFF4607}">
      <dsp:nvSpPr>
        <dsp:cNvPr id="0" name=""/>
        <dsp:cNvSpPr/>
      </dsp:nvSpPr>
      <dsp:spPr>
        <a:xfrm>
          <a:off x="6850111" y="2464734"/>
          <a:ext cx="1222994" cy="489197"/>
        </a:xfrm>
        <a:prstGeom prst="chevron">
          <a:avLst/>
        </a:prstGeom>
        <a:solidFill>
          <a:srgbClr val="FFD100"/>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it-IT" sz="2000" kern="1200" dirty="0"/>
            <a:t>2023</a:t>
          </a:r>
        </a:p>
      </dsp:txBody>
      <dsp:txXfrm>
        <a:off x="7094710" y="2464734"/>
        <a:ext cx="733797" cy="489197"/>
      </dsp:txXfrm>
    </dsp:sp>
    <dsp:sp modelId="{B2A3CC74-4654-C841-95C6-F22732798EA9}">
      <dsp:nvSpPr>
        <dsp:cNvPr id="0" name=""/>
        <dsp:cNvSpPr/>
      </dsp:nvSpPr>
      <dsp:spPr>
        <a:xfrm>
          <a:off x="7828506" y="2464734"/>
          <a:ext cx="1222994" cy="489197"/>
        </a:xfrm>
        <a:prstGeom prst="chevron">
          <a:avLst/>
        </a:prstGeom>
        <a:solidFill>
          <a:srgbClr val="FFC000"/>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it-IT" sz="2000" kern="1200" dirty="0"/>
            <a:t>2024</a:t>
          </a:r>
        </a:p>
      </dsp:txBody>
      <dsp:txXfrm>
        <a:off x="8073105" y="2464734"/>
        <a:ext cx="733797" cy="489197"/>
      </dsp:txXfrm>
    </dsp:sp>
    <dsp:sp modelId="{9F477A66-B4B6-744B-A424-0A577A96CE7F}">
      <dsp:nvSpPr>
        <dsp:cNvPr id="0" name=""/>
        <dsp:cNvSpPr/>
      </dsp:nvSpPr>
      <dsp:spPr>
        <a:xfrm>
          <a:off x="8806901" y="2464734"/>
          <a:ext cx="1222994" cy="489197"/>
        </a:xfrm>
        <a:prstGeom prst="chevron">
          <a:avLst/>
        </a:prstGeom>
        <a:solidFill>
          <a:srgbClr val="FF0000"/>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rtl="0">
            <a:lnSpc>
              <a:spcPct val="90000"/>
            </a:lnSpc>
            <a:spcBef>
              <a:spcPct val="0"/>
            </a:spcBef>
            <a:spcAft>
              <a:spcPct val="35000"/>
            </a:spcAft>
            <a:buNone/>
          </a:pPr>
          <a:r>
            <a:rPr lang="it-IT" sz="2200" kern="1200" dirty="0"/>
            <a:t>2025</a:t>
          </a:r>
        </a:p>
      </dsp:txBody>
      <dsp:txXfrm>
        <a:off x="9051500" y="2464734"/>
        <a:ext cx="733797" cy="489197"/>
      </dsp:txXfrm>
    </dsp:sp>
    <dsp:sp modelId="{525C09DE-DE3C-8749-B352-999701EE81D9}">
      <dsp:nvSpPr>
        <dsp:cNvPr id="0" name=""/>
        <dsp:cNvSpPr/>
      </dsp:nvSpPr>
      <dsp:spPr>
        <a:xfrm>
          <a:off x="9785296" y="2464734"/>
          <a:ext cx="1222994" cy="489197"/>
        </a:xfrm>
        <a:prstGeom prst="chevron">
          <a:avLst/>
        </a:prstGeom>
        <a:solidFill>
          <a:schemeClr val="accent2">
            <a:lumMod val="60000"/>
            <a:lumOff val="4000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rtl="0">
            <a:lnSpc>
              <a:spcPct val="90000"/>
            </a:lnSpc>
            <a:spcBef>
              <a:spcPct val="0"/>
            </a:spcBef>
            <a:spcAft>
              <a:spcPct val="35000"/>
            </a:spcAft>
            <a:buNone/>
          </a:pPr>
          <a:r>
            <a:rPr lang="it-IT" sz="2200" kern="1200" dirty="0"/>
            <a:t>2026</a:t>
          </a:r>
        </a:p>
      </dsp:txBody>
      <dsp:txXfrm>
        <a:off x="10029895" y="2464734"/>
        <a:ext cx="733797" cy="48919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25.42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614 836,'1'-6,"1"-1,0 0,0 1,0-1,1 1,0 0,7-12,6-13,-6 8,-7 16,0 0,0-1,0 1,-1-1,0 1,1-17,-2 24,-1 0,0-1,0 1,0 0,0 0,0-1,-1 1,1 0,0-1,0 1,0 0,0-1,0 1,0 0,0 0,-1-1,1 1,0 0,0-1,0 1,-1 0,1 0,0 0,0-1,0 1,-1 0,1 0,0 0,-1 0,1-1,0 1,0 0,-1 0,1 0,0 0,-1 0,1 0,0 0,-1 0,1 0,0 0,-1 0,1 0,0 0,-1 0,1 0,0 0,0 0,-1 1,1-1,0 0,-1 0,1 0,0 0,0 1,-1-1,1 0,0 0,0 0,0 1,-1-1,1 0,0 1,0-1,0 1,-20 17,18-16,-1 1,1 0,-1 0,0-1,0 1,0-1,0 0,-1 1,1-1,-1-1,1 1,-1 0,0-1,1 0,-1 0,0 0,0 0,0-1,0 1,0-1,0 0,0 0,1-1,-1 1,0-1,0 0,0 0,0 0,1 0,-1-1,0 1,1-1,-1 0,1 0,-6-5,-8-8,0 0,2-1,0-1,0 0,-12-21,4 7,7 13,0 1,-2 1,0 0,0 1,-1 1,-24-12,18 9,19 14,0 0,0-1,0 0,1 0,0 0,0-1,0 0,0 0,1 0,0 0,0-1,0 1,1-1,0 0,0 0,0-1,1 1,0 0,0-1,0 0,1 1,-1-10,-1-1,0 1,-2 1,0-1,-1 1,-1-1,0 2,-1-1,0 1,-16-20,-18-34,31 48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0T13:29:59.037"/>
    </inkml:context>
    <inkml:brush xml:id="br0">
      <inkml:brushProperty name="width" value="0.2" units="cm"/>
      <inkml:brushProperty name="height" value="0.2" units="cm"/>
      <inkml:brushProperty name="color" value="#FFFFFF"/>
    </inkml:brush>
  </inkml:definitions>
  <inkml:trace contextRef="#ctx0" brushRef="#br0">243 1 24575,'-3'35'0,"-2"0"0,-1 1 0,-2-2 0,-1 1 0,-15 37 0,0 3 0,6-15 0,-87 328 0,91-320 0,3 1 0,3 1 0,1 119 0,10-490 0,-1 290 0,0 0 0,0 0 0,1 0 0,0 0 0,1 1 0,0-1 0,0 1 0,10-14 0,55-76 0,-35 56 0,-30 37 0,2-3 0,1 1 0,0 1 0,0-1 0,0 1 0,12-8 0,-18 15 0,0 0 0,0 0 0,0 0 0,0 1 0,0-1 0,1 1 0,-1-1 0,0 1 0,1-1 0,-1 1 0,0 0 0,1-1 0,-1 1 0,0 0 0,1 0 0,-1 0 0,1 0 0,-1 0 0,0 0 0,2 1 0,-1 0 0,0 0 0,-1 0 0,1 1 0,0-1 0,-1 0 0,1 1 0,-1-1 0,1 1 0,-1 0 0,0-1 0,0 1 0,1 0 0,-1 0 0,-1 0 0,1 0 0,0 0 0,1 3 0,4 22 0,0 0 0,-2 1 0,-1-1 0,-1 1 0,-1 0 0,-6 53 0,2-5 0,1 641 0,7-665 0,-3-44 0,-1-1 0,0 1 0,0-1 0,-1 1 0,0 0 0,-1-1 0,-1 10 0,1-14 0,0 0 0,0 0 0,-1 0 0,1 0 0,-1 0 0,0-1 0,0 1 0,0-1 0,0 1 0,0-1 0,0 0 0,-1 1 0,1-1 0,-1-1 0,0 1 0,0 0 0,1-1 0,-1 1 0,0-1 0,0 0 0,-6 2 0,-12 3 0,0-1 0,0-1 0,-1-1 0,1-1 0,-1-1 0,-29-2 0,66 2 0,-7-1 0,1 0 0,-1 1 0,0 0 0,0 0 0,15 5 0,-20-5 0,0 1 0,0-1 0,0 1 0,0 0 0,0 0 0,0 0 0,-1 1 0,1-1 0,-1 0 0,1 1 0,-1 0 0,0 0 0,0-1 0,0 1 0,0 0 0,-1 1 0,1-1 0,1 6 0,0 3 11,-1-1 0,0 1 0,0 0 0,-2-1 0,1 1 0,-1 0-1,-1-1 1,0 1 0,-1 0 0,-4 16 0,1-9-259,-1 0 1,-1 0-1,0-1 1,-1 0-1,-15 24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25.42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614 836,'1'-6,"1"-1,0 0,0 1,0-1,1 1,0 0,7-12,6-13,-6 8,-7 16,0 0,0-1,0 1,-1-1,0 1,1-17,-2 24,-1 0,0-1,0 1,0 0,0 0,0-1,-1 1,1 0,0-1,0 1,0 0,0-1,0 1,0 0,0 0,-1-1,1 1,0 0,0-1,0 1,-1 0,1 0,0 0,0-1,0 1,-1 0,1 0,0 0,-1 0,1-1,0 1,0 0,-1 0,1 0,0 0,-1 0,1 0,0 0,-1 0,1 0,0 0,-1 0,1 0,0 0,-1 0,1 0,0 0,0 0,-1 1,1-1,0 0,-1 0,1 0,0 0,0 1,-1-1,1 0,0 0,0 0,0 1,-1-1,1 0,0 1,0-1,0 1,-20 17,18-16,-1 1,1 0,-1 0,0-1,0 1,0-1,0 0,-1 1,1-1,-1-1,1 1,-1 0,0-1,1 0,-1 0,0 0,0 0,0-1,0 1,0-1,0 0,0 0,1-1,-1 1,0-1,0 0,0 0,0 0,1 0,-1-1,0 1,1-1,-1 0,1 0,-6-5,-8-8,0 0,2-1,0-1,0 0,-12-21,4 7,7 13,0 1,-2 1,0 0,0 1,-1 1,-24-12,18 9,19 14,0 0,0-1,0 0,1 0,0 0,0-1,0 0,0 0,1 0,0 0,0-1,0 1,1-1,0 0,0 0,0-1,1 1,0 0,0-1,0 0,1 1,-1-10,-1-1,0 1,-2 1,0-1,-1 1,-1-1,0 2,-1-1,0 1,-16-20,-18-34,31 48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26.516"/>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92 315,'0'-4,"0"-5,0-6,0-4,0-3,0-2,0 0,0-1,-4-4,-6 2,0 3,-4-3,-2 3,-4 1,2 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27.365"/>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1462 753,'-1'-3,"1"-1,-1 1,0-1,0 1,-1-1,1 1,-1 0,1 0,-1 0,0 0,-5-6,-30-32,30 34,-38-35,-2 3,-77-52,62 48,-57-52,94 77,0 1,-1 1,0 1,-1 1,-48-17,26 11,-58-20,-203-48,106 35,79 16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28.98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3,'161'-2,"228"8,-307 4,138 34,76 44,26 5,349 100,-606-171,-1 3,-1 2,-1 4,104 69,-147-85,-1 1,-1 0,-1 1,0 1,15 23,62 105,-49-72,-13-25,-3 1,-2 1,-2 2,-2 0,-3 2,-2 0,16 99,-13-35,-7-49,8 134,-21-123,5 0,3 0,21 90,-29-168,1 0,0 0,0 0,0-1,1 1,-1 0,1-1,-1 1,1-1,0 1,0-1,0 0,0 0,4 4,16 8</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56.45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1,'37'0,"213"4,-191 1,-1 2,72 18,-74-13,1-3,79 4,63 15,-184-25,17 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57.43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0,'592'47,"-496"-36,783 115,-851-119,-29-7,1 0,0 0,0 0,0 0,0 0,0 0,0 0,0 0,0 0,0 1,0-1,0 0,0 0,0 0,0 0,0 0,0 0,0 0,0 0,0 0,0 1,0-1,0 0,0 0,0 0,0 0,0 0,0 0,0 0,0 0,0 1,0-1,0 0,0 0,0 0,0 0,0 0,0 0,0 0,0 0,0 0,0 0,0 0,1 0,-1 1,0-1,0 0,0 0,0 0,0 0,0 0,0 0,0 0,0 0,1 0,-1 0,-39 2,-761-8,776 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9:00.48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3339 2411,'13'-195,"-1"-3,-11 94,-4-124,-1 199,-2 1,-1-1,-1 1,-1 1,-23-46,-15-45,42 104,-1-1,0 1,-2 1,1-1,-17-20,-56-59,46 56,-54-60,-5 4,-3 5,-148-104,184 152,-1 4,-97-43,-140-39,259 104,-253-73,169 54,-11 2,-154-15,53 10,200 29,-38-7,0 3,-78-1,116 10,0-2,1-2,-64-18,64 14,0 1,-1 2,-65-4,73 11,14 1,-1-1,1-1,0 0,-25-6,23 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9:01.85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52,'15'-1,"-1"-1,1 0,-1-1,29-10,-25 7,0 1,31-5,423 1,-276 12,23-5,218 5,-392 0,0 2,0 1,-1 3,0 2,-1 2,78 33,-31 1,-2 4,138 106,-45-28,458 295,-565-370,133 127,43 82,-206-214,154 180,-53-58,-105-126,-2 1,-2 2,46 79,-80-123,20 39,27 67,-36-70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0T13:29:54.318"/>
    </inkml:context>
    <inkml:brush xml:id="br0">
      <inkml:brushProperty name="width" value="0.2" units="cm"/>
      <inkml:brushProperty name="height" value="0.2" units="cm"/>
      <inkml:brushProperty name="color" value="#FFFFFF"/>
    </inkml:brush>
  </inkml:definitions>
  <inkml:trace contextRef="#ctx0" brushRef="#br0">643 28 24575,'623'0'0,"-1119"-20"0,475 18 0,-348-1 0,247 4 0,285-4 0,188 7 0,-309 1 0,0 3 0,-1 1 0,48 17 0,-53-14 0,0-2 0,0-1 0,1-1 0,66 3 0,-44-8 0,1 2 0,-1 2 0,0 4 0,79 24 0,-54-15 0,109 11 0,-121-21 0,-1 2 0,108 33 0,119 46 0,-41-25 0,-250-64 0,0 1 0,-1-1 0,0 1 0,1 0 0,-1 1 0,0 0 0,-1 0 0,11 9 0,-14-12 0,-1 0 0,0 0 0,0 0 0,0 0 0,0 1 0,0-1 0,0 0 0,0 0 0,0 1 0,-1-1 0,1 1 0,-1-1 0,1 1 0,-1-1 0,1 1 0,-1-1 0,0 1 0,1 0 0,-1-1 0,0 1 0,0-1 0,-1 1 0,1 0 0,0-1 0,0 1 0,-1-1 0,1 1 0,-1-1 0,1 1 0,-1-1 0,0 1 0,1-1 0,-1 0 0,0 1 0,0-1 0,0 0 0,0 0 0,0 1 0,0-1 0,-1 0 0,1 0 0,0 0 0,0-1 0,-3 2 0,-3 2 0,0 0 0,0-1 0,-1 0 0,1-1 0,-1 1 0,1-1 0,-1-1 0,0 0 0,0 0 0,1 0 0,-17-2 0,6 1 0,1-2 0,-1 0 0,1-1 0,-23-7 0,-11-11 0,25 10 0,55 34 0,12 5 0,-1 1 0,-1 3 0,45 47 0,-34-23 0,3-3 0,81 65 0,4-18 0,-129-92 0,-1 1 0,0-1 0,-1 2 0,0-1 0,0 1 0,-1 0 0,0 0 0,8 20 0,10 17 0,15 18 0,69 125 0,-90-156 0,2 0 0,29 37 0,-24-36 0,30 55 0,-29-43 0,-13-24 0,-1 1 0,13 34 0,-4 2 0,37 127 0,-46-139 0,-6-31 0,-2 1 0,0 0 0,-1 0 0,1 19 0,-4-1 0,0 5 0,2 1 0,9 46 0,-6-49 0,-1 68 0,-3-89 0,-14-300 0,0-48 0,14 291 0,0 8 0,-2 1 0,0 0 0,-2 0 0,-12-50 0,6 39 0,2 0 0,1 0 0,0-45 0,5-108 0,2 147 0,-2 437 0,3-369 0,1 1 0,0-1 0,1 1 0,10 25 0,7 41 0,-23-56 0,2-32 0,0 1 0,0-1 0,0 0 0,0 0 0,0 0 0,-1 1 0,1-1 0,0 0 0,0 0 0,0 0 0,0 1 0,0-1 0,0 0 0,-1 0 0,1 0 0,0 0 0,0 0 0,0 1 0,0-1 0,-1 0 0,1 0 0,0 0 0,0 0 0,0 0 0,-1 0 0,1 0 0,0 0 0,0 0 0,0 0 0,-1 0 0,1 0 0,0 1 0,0-2 0,0 1 0,-1 0 0,1 0 0,0 0 0,0 0 0,-1 0 0,1 0 0,0 0 0,-13-16 0,-11-37 0,-30-99 0,14 37 0,-17-36 0,-6 4 0,-160-272 0,204 390 0,-1 1 0,-2 0 0,0 2 0,-2 0 0,-51-41 0,56 53 0,-1 1 0,0 1 0,-1 1 0,0 0 0,0 2 0,-1 1 0,-1 0 0,1 2 0,-42-7 0,1 1 0,-105-36 0,116 31 0,14 3 0,-64-33 0,10 3 0,-216-73 0,192 74 0,-259-66 0,334 98 0,0 2 0,0 2 0,-79-3 0,-49 12 0,-141-1 0,239-5 0,1-2 0,-94-22 0,48-1 0,-114-23 0,195 48 0,-43 3 0,63 2 0,76 1 0,1069 64 0,-1109-61 0,-59-4 0,-67-8-1365,-26-3-5461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26.516"/>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92 315,'0'-4,"0"-5,0-6,0-4,0-3,0-2,0 0,0-1,-4-4,-6 2,0 3,-4-3,-2 3,-4 1,2 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0T13:29:59.037"/>
    </inkml:context>
    <inkml:brush xml:id="br0">
      <inkml:brushProperty name="width" value="0.2" units="cm"/>
      <inkml:brushProperty name="height" value="0.2" units="cm"/>
      <inkml:brushProperty name="color" value="#FFFFFF"/>
    </inkml:brush>
  </inkml:definitions>
  <inkml:trace contextRef="#ctx0" brushRef="#br0">243 1 24575,'-3'35'0,"-2"0"0,-1 1 0,-2-2 0,-1 1 0,-15 37 0,0 3 0,6-15 0,-87 328 0,91-320 0,3 1 0,3 1 0,1 119 0,10-490 0,-1 290 0,0 0 0,0 0 0,1 0 0,0 0 0,1 1 0,0-1 0,0 1 0,10-14 0,55-76 0,-35 56 0,-30 37 0,2-3 0,1 1 0,0 1 0,0-1 0,0 1 0,12-8 0,-18 15 0,0 0 0,0 0 0,0 0 0,0 1 0,0-1 0,1 1 0,-1-1 0,0 1 0,1-1 0,-1 1 0,0 0 0,1-1 0,-1 1 0,0 0 0,1 0 0,-1 0 0,1 0 0,-1 0 0,0 0 0,2 1 0,-1 0 0,0 0 0,-1 0 0,1 1 0,0-1 0,-1 0 0,1 1 0,-1-1 0,1 1 0,-1 0 0,0-1 0,0 1 0,1 0 0,-1 0 0,-1 0 0,1 0 0,0 0 0,1 3 0,4 22 0,0 0 0,-2 1 0,-1-1 0,-1 1 0,-1 0 0,-6 53 0,2-5 0,1 641 0,7-665 0,-3-44 0,-1-1 0,0 1 0,0-1 0,-1 1 0,0 0 0,-1-1 0,-1 10 0,1-14 0,0 0 0,0 0 0,-1 0 0,1 0 0,-1 0 0,0-1 0,0 1 0,0-1 0,0 1 0,0-1 0,0 0 0,-1 1 0,1-1 0,-1-1 0,0 1 0,0 0 0,1-1 0,-1 1 0,0-1 0,0 0 0,-6 2 0,-12 3 0,0-1 0,0-1 0,-1-1 0,1-1 0,-1-1 0,-29-2 0,66 2 0,-7-1 0,1 0 0,-1 1 0,0 0 0,0 0 0,15 5 0,-20-5 0,0 1 0,0-1 0,0 1 0,0 0 0,0 0 0,0 0 0,-1 1 0,1-1 0,-1 0 0,1 1 0,-1 0 0,0 0 0,0-1 0,0 1 0,0 0 0,-1 1 0,1-1 0,1 6 0,0 3 11,-1-1 0,0 1 0,0 0 0,-2-1 0,1 1 0,-1 0-1,-1-1 1,0 1 0,-1 0 0,-4 16 0,1-9-259,-1 0 1,-1 0-1,0-1 1,-1 0-1,-15 24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25.42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614 836,'1'-6,"1"-1,0 0,0 1,0-1,1 1,0 0,7-12,6-13,-6 8,-7 16,0 0,0-1,0 1,-1-1,0 1,1-17,-2 24,-1 0,0-1,0 1,0 0,0 0,0-1,-1 1,1 0,0-1,0 1,0 0,0-1,0 1,0 0,0 0,-1-1,1 1,0 0,0-1,0 1,-1 0,1 0,0 0,0-1,0 1,-1 0,1 0,0 0,-1 0,1-1,0 1,0 0,-1 0,1 0,0 0,-1 0,1 0,0 0,-1 0,1 0,0 0,-1 0,1 0,0 0,-1 0,1 0,0 0,0 0,-1 1,1-1,0 0,-1 0,1 0,0 0,0 1,-1-1,1 0,0 0,0 0,0 1,-1-1,1 0,0 1,0-1,0 1,-20 17,18-16,-1 1,1 0,-1 0,0-1,0 1,0-1,0 0,-1 1,1-1,-1-1,1 1,-1 0,0-1,1 0,-1 0,0 0,0 0,0-1,0 1,0-1,0 0,0 0,1-1,-1 1,0-1,0 0,0 0,0 0,1 0,-1-1,0 1,1-1,-1 0,1 0,-6-5,-8-8,0 0,2-1,0-1,0 0,-12-21,4 7,7 13,0 1,-2 1,0 0,0 1,-1 1,-24-12,18 9,19 14,0 0,0-1,0 0,1 0,0 0,0-1,0 0,0 0,1 0,0 0,0-1,0 1,1-1,0 0,0 0,0-1,1 1,0 0,0-1,0 0,1 1,-1-10,-1-1,0 1,-2 1,0-1,-1 1,-1-1,0 2,-1-1,0 1,-16-20,-18-34,31 48</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26.516"/>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92 315,'0'-4,"0"-5,0-6,0-4,0-3,0-2,0 0,0-1,-4-4,-6 2,0 3,-4-3,-2 3,-4 1,2 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27.365"/>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1462 753,'-1'-3,"1"-1,-1 1,0-1,0 1,-1-1,1 1,-1 0,1 0,-1 0,0 0,-5-6,-30-32,30 34,-38-35,-2 3,-77-52,62 48,-57-52,94 77,0 1,-1 1,0 1,-1 1,-48-17,26 11,-58-20,-203-48,106 35,79 16</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28.98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3,'161'-2,"228"8,-307 4,138 34,76 44,26 5,349 100,-606-171,-1 3,-1 2,-1 4,104 69,-147-85,-1 1,-1 0,-1 1,0 1,15 23,62 105,-49-72,-13-25,-3 1,-2 1,-2 2,-2 0,-3 2,-2 0,16 99,-13-35,-7-49,8 134,-21-123,5 0,3 0,21 90,-29-168,1 0,0 0,0 0,0-1,1 1,-1 0,1-1,-1 1,1-1,0 1,0-1,0 0,0 0,4 4,16 8</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56.45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1,'37'0,"213"4,-191 1,-1 2,72 18,-74-13,1-3,79 4,63 15,-184-25,17 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57.43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0,'592'47,"-496"-36,783 115,-851-119,-29-7,1 0,0 0,0 0,0 0,0 0,0 0,0 0,0 0,0 0,0 1,0-1,0 0,0 0,0 0,0 0,0 0,0 0,0 0,0 0,0 0,0 1,0-1,0 0,0 0,0 0,0 0,0 0,0 0,0 0,0 0,0 1,0-1,0 0,0 0,0 0,0 0,0 0,0 0,0 0,0 0,0 0,0 0,0 0,1 0,-1 1,0-1,0 0,0 0,0 0,0 0,0 0,0 0,0 0,0 0,1 0,-1 0,-39 2,-761-8,776 6</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9:00.48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3339 2411,'13'-195,"-1"-3,-11 94,-4-124,-1 199,-2 1,-1-1,-1 1,-1 1,-23-46,-15-45,42 104,-1-1,0 1,-2 1,1-1,-17-20,-56-59,46 56,-54-60,-5 4,-3 5,-148-104,184 152,-1 4,-97-43,-140-39,259 104,-253-73,169 54,-11 2,-154-15,53 10,200 29,-38-7,0 3,-78-1,116 10,0-2,1-2,-64-18,64 14,0 1,-1 2,-65-4,73 11,14 1,-1-1,1-1,0 0,-25-6,23 3</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9:01.85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52,'15'-1,"-1"-1,1 0,-1-1,29-10,-25 7,0 1,31-5,423 1,-276 12,23-5,218 5,-392 0,0 2,0 1,-1 3,0 2,-1 2,78 33,-31 1,-2 4,138 106,-45-28,458 295,-565-370,133 127,43 82,-206-214,154 180,-53-58,-105-126,-2 1,-2 2,46 79,-80-123,20 39,27 67,-36-70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0T13:29:54.318"/>
    </inkml:context>
    <inkml:brush xml:id="br0">
      <inkml:brushProperty name="width" value="0.2" units="cm"/>
      <inkml:brushProperty name="height" value="0.2" units="cm"/>
      <inkml:brushProperty name="color" value="#FFFFFF"/>
    </inkml:brush>
  </inkml:definitions>
  <inkml:trace contextRef="#ctx0" brushRef="#br0">643 28 24575,'623'0'0,"-1119"-20"0,475 18 0,-348-1 0,247 4 0,285-4 0,188 7 0,-309 1 0,0 3 0,-1 1 0,48 17 0,-53-14 0,0-2 0,0-1 0,1-1 0,66 3 0,-44-8 0,1 2 0,-1 2 0,0 4 0,79 24 0,-54-15 0,109 11 0,-121-21 0,-1 2 0,108 33 0,119 46 0,-41-25 0,-250-64 0,0 1 0,-1-1 0,0 1 0,1 0 0,-1 1 0,0 0 0,-1 0 0,11 9 0,-14-12 0,-1 0 0,0 0 0,0 0 0,0 0 0,0 1 0,0-1 0,0 0 0,0 0 0,0 1 0,-1-1 0,1 1 0,-1-1 0,1 1 0,-1-1 0,1 1 0,-1-1 0,0 1 0,1 0 0,-1-1 0,0 1 0,0-1 0,-1 1 0,1 0 0,0-1 0,0 1 0,-1-1 0,1 1 0,-1-1 0,1 1 0,-1-1 0,0 1 0,1-1 0,-1 0 0,0 1 0,0-1 0,0 0 0,0 0 0,0 1 0,0-1 0,-1 0 0,1 0 0,0 0 0,0-1 0,-3 2 0,-3 2 0,0 0 0,0-1 0,-1 0 0,1-1 0,-1 1 0,1-1 0,-1-1 0,0 0 0,0 0 0,1 0 0,-17-2 0,6 1 0,1-2 0,-1 0 0,1-1 0,-23-7 0,-11-11 0,25 10 0,55 34 0,12 5 0,-1 1 0,-1 3 0,45 47 0,-34-23 0,3-3 0,81 65 0,4-18 0,-129-92 0,-1 1 0,0-1 0,-1 2 0,0-1 0,0 1 0,-1 0 0,0 0 0,8 20 0,10 17 0,15 18 0,69 125 0,-90-156 0,2 0 0,29 37 0,-24-36 0,30 55 0,-29-43 0,-13-24 0,-1 1 0,13 34 0,-4 2 0,37 127 0,-46-139 0,-6-31 0,-2 1 0,0 0 0,-1 0 0,1 19 0,-4-1 0,0 5 0,2 1 0,9 46 0,-6-49 0,-1 68 0,-3-89 0,-14-300 0,0-48 0,14 291 0,0 8 0,-2 1 0,0 0 0,-2 0 0,-12-50 0,6 39 0,2 0 0,1 0 0,0-45 0,5-108 0,2 147 0,-2 437 0,3-369 0,1 1 0,0-1 0,1 1 0,10 25 0,7 41 0,-23-56 0,2-32 0,0 1 0,0-1 0,0 0 0,0 0 0,0 0 0,-1 1 0,1-1 0,0 0 0,0 0 0,0 0 0,0 1 0,0-1 0,0 0 0,-1 0 0,1 0 0,0 0 0,0 0 0,0 1 0,0-1 0,-1 0 0,1 0 0,0 0 0,0 0 0,0 0 0,-1 0 0,1 0 0,0 0 0,0 0 0,0 0 0,-1 0 0,1 0 0,0 1 0,0-2 0,0 1 0,-1 0 0,1 0 0,0 0 0,0 0 0,-1 0 0,1 0 0,0 0 0,-13-16 0,-11-37 0,-30-99 0,14 37 0,-17-36 0,-6 4 0,-160-272 0,204 390 0,-1 1 0,-2 0 0,0 2 0,-2 0 0,-51-41 0,56 53 0,-1 1 0,0 1 0,-1 1 0,0 0 0,0 2 0,-1 1 0,-1 0 0,1 2 0,-42-7 0,1 1 0,-105-36 0,116 31 0,14 3 0,-64-33 0,10 3 0,-216-73 0,192 74 0,-259-66 0,334 98 0,0 2 0,0 2 0,-79-3 0,-49 12 0,-141-1 0,239-5 0,1-2 0,-94-22 0,48-1 0,-114-23 0,195 48 0,-43 3 0,63 2 0,76 1 0,1069 64 0,-1109-61 0,-59-4 0,-67-8-1365,-26-3-5461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27.365"/>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1462 753,'-1'-3,"1"-1,-1 1,0-1,0 1,-1-1,1 1,-1 0,1 0,-1 0,0 0,-5-6,-30-32,30 34,-38-35,-2 3,-77-52,62 48,-57-52,94 77,0 1,-1 1,0 1,-1 1,-48-17,26 11,-58-20,-203-48,106 35,79 16</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0T13:29:59.037"/>
    </inkml:context>
    <inkml:brush xml:id="br0">
      <inkml:brushProperty name="width" value="0.2" units="cm"/>
      <inkml:brushProperty name="height" value="0.2" units="cm"/>
      <inkml:brushProperty name="color" value="#FFFFFF"/>
    </inkml:brush>
  </inkml:definitions>
  <inkml:trace contextRef="#ctx0" brushRef="#br0">243 1 24575,'-3'35'0,"-2"0"0,-1 1 0,-2-2 0,-1 1 0,-15 37 0,0 3 0,6-15 0,-87 328 0,91-320 0,3 1 0,3 1 0,1 119 0,10-490 0,-1 290 0,0 0 0,0 0 0,1 0 0,0 0 0,1 1 0,0-1 0,0 1 0,10-14 0,55-76 0,-35 56 0,-30 37 0,2-3 0,1 1 0,0 1 0,0-1 0,0 1 0,12-8 0,-18 15 0,0 0 0,0 0 0,0 0 0,0 1 0,0-1 0,1 1 0,-1-1 0,0 1 0,1-1 0,-1 1 0,0 0 0,1-1 0,-1 1 0,0 0 0,1 0 0,-1 0 0,1 0 0,-1 0 0,0 0 0,2 1 0,-1 0 0,0 0 0,-1 0 0,1 1 0,0-1 0,-1 0 0,1 1 0,-1-1 0,1 1 0,-1 0 0,0-1 0,0 1 0,1 0 0,-1 0 0,-1 0 0,1 0 0,0 0 0,1 3 0,4 22 0,0 0 0,-2 1 0,-1-1 0,-1 1 0,-1 0 0,-6 53 0,2-5 0,1 641 0,7-665 0,-3-44 0,-1-1 0,0 1 0,0-1 0,-1 1 0,0 0 0,-1-1 0,-1 10 0,1-14 0,0 0 0,0 0 0,-1 0 0,1 0 0,-1 0 0,0-1 0,0 1 0,0-1 0,0 1 0,0-1 0,0 0 0,-1 1 0,1-1 0,-1-1 0,0 1 0,0 0 0,1-1 0,-1 1 0,0-1 0,0 0 0,-6 2 0,-12 3 0,0-1 0,0-1 0,-1-1 0,1-1 0,-1-1 0,-29-2 0,66 2 0,-7-1 0,1 0 0,-1 1 0,0 0 0,0 0 0,15 5 0,-20-5 0,0 1 0,0-1 0,0 1 0,0 0 0,0 0 0,0 0 0,-1 1 0,1-1 0,-1 0 0,1 1 0,-1 0 0,0 0 0,0-1 0,0 1 0,0 0 0,-1 1 0,1-1 0,1 6 0,0 3 11,-1-1 0,0 1 0,0 0 0,-2-1 0,1 1 0,-1 0-1,-1-1 1,0 1 0,-1 0 0,-4 16 0,1-9-259,-1 0 1,-1 0-1,0-1 1,-1 0-1,-15 24 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25.42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614 836,'1'-6,"1"-1,0 0,0 1,0-1,1 1,0 0,7-12,6-13,-6 8,-7 16,0 0,0-1,0 1,-1-1,0 1,1-17,-2 24,-1 0,0-1,0 1,0 0,0 0,0-1,-1 1,1 0,0-1,0 1,0 0,0-1,0 1,0 0,0 0,-1-1,1 1,0 0,0-1,0 1,-1 0,1 0,0 0,0-1,0 1,-1 0,1 0,0 0,-1 0,1-1,0 1,0 0,-1 0,1 0,0 0,-1 0,1 0,0 0,-1 0,1 0,0 0,-1 0,1 0,0 0,-1 0,1 0,0 0,0 0,-1 1,1-1,0 0,-1 0,1 0,0 0,0 1,-1-1,1 0,0 0,0 0,0 1,-1-1,1 0,0 1,0-1,0 1,-20 17,18-16,-1 1,1 0,-1 0,0-1,0 1,0-1,0 0,-1 1,1-1,-1-1,1 1,-1 0,0-1,1 0,-1 0,0 0,0 0,0-1,0 1,0-1,0 0,0 0,1-1,-1 1,0-1,0 0,0 0,0 0,1 0,-1-1,0 1,1-1,-1 0,1 0,-6-5,-8-8,0 0,2-1,0-1,0 0,-12-21,4 7,7 13,0 1,-2 1,0 0,0 1,-1 1,-24-12,18 9,19 14,0 0,0-1,0 0,1 0,0 0,0-1,0 0,0 0,1 0,0 0,0-1,0 1,1-1,0 0,0 0,0-1,1 1,0 0,0-1,0 0,1 1,-1-10,-1-1,0 1,-2 1,0-1,-1 1,-1-1,0 2,-1-1,0 1,-16-20,-18-34,31 48</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26.516"/>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92 315,'0'-4,"0"-5,0-6,0-4,0-3,0-2,0 0,0-1,-4-4,-6 2,0 3,-4-3,-2 3,-4 1,2 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27.365"/>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1462 753,'-1'-3,"1"-1,-1 1,0-1,0 1,-1-1,1 1,-1 0,1 0,-1 0,0 0,-5-6,-30-32,30 34,-38-35,-2 3,-77-52,62 48,-57-52,94 77,0 1,-1 1,0 1,-1 1,-48-17,26 11,-58-20,-203-48,106 35,79 16</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28.98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3,'161'-2,"228"8,-307 4,138 34,76 44,26 5,349 100,-606-171,-1 3,-1 2,-1 4,104 69,-147-85,-1 1,-1 0,-1 1,0 1,15 23,62 105,-49-72,-13-25,-3 1,-2 1,-2 2,-2 0,-3 2,-2 0,16 99,-13-35,-7-49,8 134,-21-123,5 0,3 0,21 90,-29-168,1 0,0 0,0 0,0-1,1 1,-1 0,1-1,-1 1,1-1,0 1,0-1,0 0,0 0,4 4,16 8</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56.45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1,'37'0,"213"4,-191 1,-1 2,72 18,-74-13,1-3,79 4,63 15,-184-25,17 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57.43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0,'592'47,"-496"-36,783 115,-851-119,-29-7,1 0,0 0,0 0,0 0,0 0,0 0,0 0,0 0,0 0,0 1,0-1,0 0,0 0,0 0,0 0,0 0,0 0,0 0,0 0,0 0,0 1,0-1,0 0,0 0,0 0,0 0,0 0,0 0,0 0,0 0,0 1,0-1,0 0,0 0,0 0,0 0,0 0,0 0,0 0,0 0,0 0,0 0,0 0,1 0,-1 1,0-1,0 0,0 0,0 0,0 0,0 0,0 0,0 0,0 0,1 0,-1 0,-39 2,-761-8,776 6</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9:00.48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3339 2411,'13'-195,"-1"-3,-11 94,-4-124,-1 199,-2 1,-1-1,-1 1,-1 1,-23-46,-15-45,42 104,-1-1,0 1,-2 1,1-1,-17-20,-56-59,46 56,-54-60,-5 4,-3 5,-148-104,184 152,-1 4,-97-43,-140-39,259 104,-253-73,169 54,-11 2,-154-15,53 10,200 29,-38-7,0 3,-78-1,116 10,0-2,1-2,-64-18,64 14,0 1,-1 2,-65-4,73 11,14 1,-1-1,1-1,0 0,-25-6,23 3</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9:01.85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52,'15'-1,"-1"-1,1 0,-1-1,29-10,-25 7,0 1,31-5,423 1,-276 12,23-5,218 5,-392 0,0 2,0 1,-1 3,0 2,-1 2,78 33,-31 1,-2 4,138 106,-45-28,458 295,-565-370,133 127,43 82,-206-214,154 180,-53-58,-105-126,-2 1,-2 2,46 79,-80-123,20 39,27 67,-36-70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0T13:29:54.318"/>
    </inkml:context>
    <inkml:brush xml:id="br0">
      <inkml:brushProperty name="width" value="0.2" units="cm"/>
      <inkml:brushProperty name="height" value="0.2" units="cm"/>
      <inkml:brushProperty name="color" value="#FFFFFF"/>
    </inkml:brush>
  </inkml:definitions>
  <inkml:trace contextRef="#ctx0" brushRef="#br0">643 28 24575,'623'0'0,"-1119"-20"0,475 18 0,-348-1 0,247 4 0,285-4 0,188 7 0,-309 1 0,0 3 0,-1 1 0,48 17 0,-53-14 0,0-2 0,0-1 0,1-1 0,66 3 0,-44-8 0,1 2 0,-1 2 0,0 4 0,79 24 0,-54-15 0,109 11 0,-121-21 0,-1 2 0,108 33 0,119 46 0,-41-25 0,-250-64 0,0 1 0,-1-1 0,0 1 0,1 0 0,-1 1 0,0 0 0,-1 0 0,11 9 0,-14-12 0,-1 0 0,0 0 0,0 0 0,0 0 0,0 1 0,0-1 0,0 0 0,0 0 0,0 1 0,-1-1 0,1 1 0,-1-1 0,1 1 0,-1-1 0,1 1 0,-1-1 0,0 1 0,1 0 0,-1-1 0,0 1 0,0-1 0,-1 1 0,1 0 0,0-1 0,0 1 0,-1-1 0,1 1 0,-1-1 0,1 1 0,-1-1 0,0 1 0,1-1 0,-1 0 0,0 1 0,0-1 0,0 0 0,0 0 0,0 1 0,0-1 0,-1 0 0,1 0 0,0 0 0,0-1 0,-3 2 0,-3 2 0,0 0 0,0-1 0,-1 0 0,1-1 0,-1 1 0,1-1 0,-1-1 0,0 0 0,0 0 0,1 0 0,-17-2 0,6 1 0,1-2 0,-1 0 0,1-1 0,-23-7 0,-11-11 0,25 10 0,55 34 0,12 5 0,-1 1 0,-1 3 0,45 47 0,-34-23 0,3-3 0,81 65 0,4-18 0,-129-92 0,-1 1 0,0-1 0,-1 2 0,0-1 0,0 1 0,-1 0 0,0 0 0,8 20 0,10 17 0,15 18 0,69 125 0,-90-156 0,2 0 0,29 37 0,-24-36 0,30 55 0,-29-43 0,-13-24 0,-1 1 0,13 34 0,-4 2 0,37 127 0,-46-139 0,-6-31 0,-2 1 0,0 0 0,-1 0 0,1 19 0,-4-1 0,0 5 0,2 1 0,9 46 0,-6-49 0,-1 68 0,-3-89 0,-14-300 0,0-48 0,14 291 0,0 8 0,-2 1 0,0 0 0,-2 0 0,-12-50 0,6 39 0,2 0 0,1 0 0,0-45 0,5-108 0,2 147 0,-2 437 0,3-369 0,1 1 0,0-1 0,1 1 0,10 25 0,7 41 0,-23-56 0,2-32 0,0 1 0,0-1 0,0 0 0,0 0 0,0 0 0,-1 1 0,1-1 0,0 0 0,0 0 0,0 0 0,0 1 0,0-1 0,0 0 0,-1 0 0,1 0 0,0 0 0,0 0 0,0 1 0,0-1 0,-1 0 0,1 0 0,0 0 0,0 0 0,0 0 0,-1 0 0,1 0 0,0 0 0,0 0 0,0 0 0,-1 0 0,1 0 0,0 1 0,0-2 0,0 1 0,-1 0 0,1 0 0,0 0 0,0 0 0,-1 0 0,1 0 0,0 0 0,-13-16 0,-11-37 0,-30-99 0,14 37 0,-17-36 0,-6 4 0,-160-272 0,204 390 0,-1 1 0,-2 0 0,0 2 0,-2 0 0,-51-41 0,56 53 0,-1 1 0,0 1 0,-1 1 0,0 0 0,0 2 0,-1 1 0,-1 0 0,1 2 0,-42-7 0,1 1 0,-105-36 0,116 31 0,14 3 0,-64-33 0,10 3 0,-216-73 0,192 74 0,-259-66 0,334 98 0,0 2 0,0 2 0,-79-3 0,-49 12 0,-141-1 0,239-5 0,1-2 0,-94-22 0,48-1 0,-114-23 0,195 48 0,-43 3 0,63 2 0,76 1 0,1069 64 0,-1109-61 0,-59-4 0,-67-8-1365,-26-3-5461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28.98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3,'161'-2,"228"8,-307 4,138 34,76 44,26 5,349 100,-606-171,-1 3,-1 2,-1 4,104 69,-147-85,-1 1,-1 0,-1 1,0 1,15 23,62 105,-49-72,-13-25,-3 1,-2 1,-2 2,-2 0,-3 2,-2 0,16 99,-13-35,-7-49,8 134,-21-123,5 0,3 0,21 90,-29-168,1 0,0 0,0 0,0-1,1 1,-1 0,1-1,-1 1,1-1,0 1,0-1,0 0,0 0,4 4,16 8</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0T13:29:59.037"/>
    </inkml:context>
    <inkml:brush xml:id="br0">
      <inkml:brushProperty name="width" value="0.2" units="cm"/>
      <inkml:brushProperty name="height" value="0.2" units="cm"/>
      <inkml:brushProperty name="color" value="#FFFFFF"/>
    </inkml:brush>
  </inkml:definitions>
  <inkml:trace contextRef="#ctx0" brushRef="#br0">243 1 24575,'-3'35'0,"-2"0"0,-1 1 0,-2-2 0,-1 1 0,-15 37 0,0 3 0,6-15 0,-87 328 0,91-320 0,3 1 0,3 1 0,1 119 0,10-490 0,-1 290 0,0 0 0,0 0 0,1 0 0,0 0 0,1 1 0,0-1 0,0 1 0,10-14 0,55-76 0,-35 56 0,-30 37 0,2-3 0,1 1 0,0 1 0,0-1 0,0 1 0,12-8 0,-18 15 0,0 0 0,0 0 0,0 0 0,0 1 0,0-1 0,1 1 0,-1-1 0,0 1 0,1-1 0,-1 1 0,0 0 0,1-1 0,-1 1 0,0 0 0,1 0 0,-1 0 0,1 0 0,-1 0 0,0 0 0,2 1 0,-1 0 0,0 0 0,-1 0 0,1 1 0,0-1 0,-1 0 0,1 1 0,-1-1 0,1 1 0,-1 0 0,0-1 0,0 1 0,1 0 0,-1 0 0,-1 0 0,1 0 0,0 0 0,1 3 0,4 22 0,0 0 0,-2 1 0,-1-1 0,-1 1 0,-1 0 0,-6 53 0,2-5 0,1 641 0,7-665 0,-3-44 0,-1-1 0,0 1 0,0-1 0,-1 1 0,0 0 0,-1-1 0,-1 10 0,1-14 0,0 0 0,0 0 0,-1 0 0,1 0 0,-1 0 0,0-1 0,0 1 0,0-1 0,0 1 0,0-1 0,0 0 0,-1 1 0,1-1 0,-1-1 0,0 1 0,0 0 0,1-1 0,-1 1 0,0-1 0,0 0 0,-6 2 0,-12 3 0,0-1 0,0-1 0,-1-1 0,1-1 0,-1-1 0,-29-2 0,66 2 0,-7-1 0,1 0 0,-1 1 0,0 0 0,0 0 0,15 5 0,-20-5 0,0 1 0,0-1 0,0 1 0,0 0 0,0 0 0,0 0 0,-1 1 0,1-1 0,-1 0 0,1 1 0,-1 0 0,0 0 0,0-1 0,0 1 0,0 0 0,-1 1 0,1-1 0,1 6 0,0 3 11,-1-1 0,0 1 0,0 0 0,-2-1 0,1 1 0,-1 0-1,-1-1 1,0 1 0,-1 0 0,-4 16 0,1-9-259,-1 0 1,-1 0-1,0-1 1,-1 0-1,-15 24 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25.42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614 836,'1'-6,"1"-1,0 0,0 1,0-1,1 1,0 0,7-12,6-13,-6 8,-7 16,0 0,0-1,0 1,-1-1,0 1,1-17,-2 24,-1 0,0-1,0 1,0 0,0 0,0-1,-1 1,1 0,0-1,0 1,0 0,0-1,0 1,0 0,0 0,-1-1,1 1,0 0,0-1,0 1,-1 0,1 0,0 0,0-1,0 1,-1 0,1 0,0 0,-1 0,1-1,0 1,0 0,-1 0,1 0,0 0,-1 0,1 0,0 0,-1 0,1 0,0 0,-1 0,1 0,0 0,-1 0,1 0,0 0,0 0,-1 1,1-1,0 0,-1 0,1 0,0 0,0 1,-1-1,1 0,0 0,0 0,0 1,-1-1,1 0,0 1,0-1,0 1,-20 17,18-16,-1 1,1 0,-1 0,0-1,0 1,0-1,0 0,-1 1,1-1,-1-1,1 1,-1 0,0-1,1 0,-1 0,0 0,0 0,0-1,0 1,0-1,0 0,0 0,1-1,-1 1,0-1,0 0,0 0,0 0,1 0,-1-1,0 1,1-1,-1 0,1 0,-6-5,-8-8,0 0,2-1,0-1,0 0,-12-21,4 7,7 13,0 1,-2 1,0 0,0 1,-1 1,-24-12,18 9,19 14,0 0,0-1,0 0,1 0,0 0,0-1,0 0,0 0,1 0,0 0,0-1,0 1,1-1,0 0,0 0,0-1,1 1,0 0,0-1,0 0,1 1,-1-10,-1-1,0 1,-2 1,0-1,-1 1,-1-1,0 2,-1-1,0 1,-16-20,-18-34,31 48</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26.516"/>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92 315,'0'-4,"0"-5,0-6,0-4,0-3,0-2,0 0,0-1,-4-4,-6 2,0 3,-4-3,-2 3,-4 1,2 5</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27.365"/>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1462 753,'-1'-3,"1"-1,-1 1,0-1,0 1,-1-1,1 1,-1 0,1 0,-1 0,0 0,-5-6,-30-32,30 34,-38-35,-2 3,-77-52,62 48,-57-52,94 77,0 1,-1 1,0 1,-1 1,-48-17,26 11,-58-20,-203-48,106 35,79 16</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28.98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3,'161'-2,"228"8,-307 4,138 34,76 44,26 5,349 100,-606-171,-1 3,-1 2,-1 4,104 69,-147-85,-1 1,-1 0,-1 1,0 1,15 23,62 105,-49-72,-13-25,-3 1,-2 1,-2 2,-2 0,-3 2,-2 0,16 99,-13-35,-7-49,8 134,-21-123,5 0,3 0,21 90,-29-168,1 0,0 0,0 0,0-1,1 1,-1 0,1-1,-1 1,1-1,0 1,0-1,0 0,0 0,4 4,16 8</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56.45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1,'37'0,"213"4,-191 1,-1 2,72 18,-74-13,1-3,79 4,63 15,-184-25,17 2</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57.43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0,'592'47,"-496"-36,783 115,-851-119,-29-7,1 0,0 0,0 0,0 0,0 0,0 0,0 0,0 0,0 0,0 1,0-1,0 0,0 0,0 0,0 0,0 0,0 0,0 0,0 0,0 0,0 1,0-1,0 0,0 0,0 0,0 0,0 0,0 0,0 0,0 0,0 1,0-1,0 0,0 0,0 0,0 0,0 0,0 0,0 0,0 0,0 0,0 0,0 0,1 0,-1 1,0-1,0 0,0 0,0 0,0 0,0 0,0 0,0 0,0 0,1 0,-1 0,-39 2,-761-8,776 6</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9:00.48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3339 2411,'13'-195,"-1"-3,-11 94,-4-124,-1 199,-2 1,-1-1,-1 1,-1 1,-23-46,-15-45,42 104,-1-1,0 1,-2 1,1-1,-17-20,-56-59,46 56,-54-60,-5 4,-3 5,-148-104,184 152,-1 4,-97-43,-140-39,259 104,-253-73,169 54,-11 2,-154-15,53 10,200 29,-38-7,0 3,-78-1,116 10,0-2,1-2,-64-18,64 14,0 1,-1 2,-65-4,73 11,14 1,-1-1,1-1,0 0,-25-6,23 3</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9:01.85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52,'15'-1,"-1"-1,1 0,-1-1,29-10,-25 7,0 1,31-5,423 1,-276 12,23-5,218 5,-392 0,0 2,0 1,-1 3,0 2,-1 2,78 33,-31 1,-2 4,138 106,-45-28,458 295,-565-370,133 127,43 82,-206-214,154 180,-53-58,-105-126,-2 1,-2 2,46 79,-80-123,20 39,27 67,-36-70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0T13:29:54.318"/>
    </inkml:context>
    <inkml:brush xml:id="br0">
      <inkml:brushProperty name="width" value="0.2" units="cm"/>
      <inkml:brushProperty name="height" value="0.2" units="cm"/>
      <inkml:brushProperty name="color" value="#FFFFFF"/>
    </inkml:brush>
  </inkml:definitions>
  <inkml:trace contextRef="#ctx0" brushRef="#br0">643 28 24575,'623'0'0,"-1119"-20"0,475 18 0,-348-1 0,247 4 0,285-4 0,188 7 0,-309 1 0,0 3 0,-1 1 0,48 17 0,-53-14 0,0-2 0,0-1 0,1-1 0,66 3 0,-44-8 0,1 2 0,-1 2 0,0 4 0,79 24 0,-54-15 0,109 11 0,-121-21 0,-1 2 0,108 33 0,119 46 0,-41-25 0,-250-64 0,0 1 0,-1-1 0,0 1 0,1 0 0,-1 1 0,0 0 0,-1 0 0,11 9 0,-14-12 0,-1 0 0,0 0 0,0 0 0,0 0 0,0 1 0,0-1 0,0 0 0,0 0 0,0 1 0,-1-1 0,1 1 0,-1-1 0,1 1 0,-1-1 0,1 1 0,-1-1 0,0 1 0,1 0 0,-1-1 0,0 1 0,0-1 0,-1 1 0,1 0 0,0-1 0,0 1 0,-1-1 0,1 1 0,-1-1 0,1 1 0,-1-1 0,0 1 0,1-1 0,-1 0 0,0 1 0,0-1 0,0 0 0,0 0 0,0 1 0,0-1 0,-1 0 0,1 0 0,0 0 0,0-1 0,-3 2 0,-3 2 0,0 0 0,0-1 0,-1 0 0,1-1 0,-1 1 0,1-1 0,-1-1 0,0 0 0,0 0 0,1 0 0,-17-2 0,6 1 0,1-2 0,-1 0 0,1-1 0,-23-7 0,-11-11 0,25 10 0,55 34 0,12 5 0,-1 1 0,-1 3 0,45 47 0,-34-23 0,3-3 0,81 65 0,4-18 0,-129-92 0,-1 1 0,0-1 0,-1 2 0,0-1 0,0 1 0,-1 0 0,0 0 0,8 20 0,10 17 0,15 18 0,69 125 0,-90-156 0,2 0 0,29 37 0,-24-36 0,30 55 0,-29-43 0,-13-24 0,-1 1 0,13 34 0,-4 2 0,37 127 0,-46-139 0,-6-31 0,-2 1 0,0 0 0,-1 0 0,1 19 0,-4-1 0,0 5 0,2 1 0,9 46 0,-6-49 0,-1 68 0,-3-89 0,-14-300 0,0-48 0,14 291 0,0 8 0,-2 1 0,0 0 0,-2 0 0,-12-50 0,6 39 0,2 0 0,1 0 0,0-45 0,5-108 0,2 147 0,-2 437 0,3-369 0,1 1 0,0-1 0,1 1 0,10 25 0,7 41 0,-23-56 0,2-32 0,0 1 0,0-1 0,0 0 0,0 0 0,0 0 0,-1 1 0,1-1 0,0 0 0,0 0 0,0 0 0,0 1 0,0-1 0,0 0 0,-1 0 0,1 0 0,0 0 0,0 0 0,0 1 0,0-1 0,-1 0 0,1 0 0,0 0 0,0 0 0,0 0 0,-1 0 0,1 0 0,0 0 0,0 0 0,0 0 0,-1 0 0,1 0 0,0 1 0,0-2 0,0 1 0,-1 0 0,1 0 0,0 0 0,0 0 0,-1 0 0,1 0 0,0 0 0,-13-16 0,-11-37 0,-30-99 0,14 37 0,-17-36 0,-6 4 0,-160-272 0,204 390 0,-1 1 0,-2 0 0,0 2 0,-2 0 0,-51-41 0,56 53 0,-1 1 0,0 1 0,-1 1 0,0 0 0,0 2 0,-1 1 0,-1 0 0,1 2 0,-42-7 0,1 1 0,-105-36 0,116 31 0,14 3 0,-64-33 0,10 3 0,-216-73 0,192 74 0,-259-66 0,334 98 0,0 2 0,0 2 0,-79-3 0,-49 12 0,-141-1 0,239-5 0,1-2 0,-94-22 0,48-1 0,-114-23 0,195 48 0,-43 3 0,63 2 0,76 1 0,1069 64 0,-1109-61 0,-59-4 0,-67-8-1365,-26-3-5461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56.45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1,'37'0,"213"4,-191 1,-1 2,72 18,-74-13,1-3,79 4,63 15,-184-25,17 2</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0T13:29:59.037"/>
    </inkml:context>
    <inkml:brush xml:id="br0">
      <inkml:brushProperty name="width" value="0.2" units="cm"/>
      <inkml:brushProperty name="height" value="0.2" units="cm"/>
      <inkml:brushProperty name="color" value="#FFFFFF"/>
    </inkml:brush>
  </inkml:definitions>
  <inkml:trace contextRef="#ctx0" brushRef="#br0">243 1 24575,'-3'35'0,"-2"0"0,-1 1 0,-2-2 0,-1 1 0,-15 37 0,0 3 0,6-15 0,-87 328 0,91-320 0,3 1 0,3 1 0,1 119 0,10-490 0,-1 290 0,0 0 0,0 0 0,1 0 0,0 0 0,1 1 0,0-1 0,0 1 0,10-14 0,55-76 0,-35 56 0,-30 37 0,2-3 0,1 1 0,0 1 0,0-1 0,0 1 0,12-8 0,-18 15 0,0 0 0,0 0 0,0 0 0,0 1 0,0-1 0,1 1 0,-1-1 0,0 1 0,1-1 0,-1 1 0,0 0 0,1-1 0,-1 1 0,0 0 0,1 0 0,-1 0 0,1 0 0,-1 0 0,0 0 0,2 1 0,-1 0 0,0 0 0,-1 0 0,1 1 0,0-1 0,-1 0 0,1 1 0,-1-1 0,1 1 0,-1 0 0,0-1 0,0 1 0,1 0 0,-1 0 0,-1 0 0,1 0 0,0 0 0,1 3 0,4 22 0,0 0 0,-2 1 0,-1-1 0,-1 1 0,-1 0 0,-6 53 0,2-5 0,1 641 0,7-665 0,-3-44 0,-1-1 0,0 1 0,0-1 0,-1 1 0,0 0 0,-1-1 0,-1 10 0,1-14 0,0 0 0,0 0 0,-1 0 0,1 0 0,-1 0 0,0-1 0,0 1 0,0-1 0,0 1 0,0-1 0,0 0 0,-1 1 0,1-1 0,-1-1 0,0 1 0,0 0 0,1-1 0,-1 1 0,0-1 0,0 0 0,-6 2 0,-12 3 0,0-1 0,0-1 0,-1-1 0,1-1 0,-1-1 0,-29-2 0,66 2 0,-7-1 0,1 0 0,-1 1 0,0 0 0,0 0 0,15 5 0,-20-5 0,0 1 0,0-1 0,0 1 0,0 0 0,0 0 0,0 0 0,-1 1 0,1-1 0,-1 0 0,1 1 0,-1 0 0,0 0 0,0-1 0,0 1 0,0 0 0,-1 1 0,1-1 0,1 6 0,0 3 11,-1-1 0,0 1 0,0 0 0,-2-1 0,1 1 0,-1 0-1,-1-1 1,0 1 0,-1 0 0,-4 16 0,1-9-259,-1 0 1,-1 0-1,0-1 1,-1 0-1,-15 24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8:57.43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0,'592'47,"-496"-36,783 115,-851-119,-29-7,1 0,0 0,0 0,0 0,0 0,0 0,0 0,0 0,0 0,0 1,0-1,0 0,0 0,0 0,0 0,0 0,0 0,0 0,0 0,0 0,0 1,0-1,0 0,0 0,0 0,0 0,0 0,0 0,0 0,0 0,0 1,0-1,0 0,0 0,0 0,0 0,0 0,0 0,0 0,0 0,0 0,0 0,0 0,1 0,-1 1,0-1,0 0,0 0,0 0,0 0,0 0,0 0,0 0,0 0,1 0,-1 0,-39 2,-761-8,776 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9:00.48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3339 2411,'13'-195,"-1"-3,-11 94,-4-124,-1 199,-2 1,-1-1,-1 1,-1 1,-23-46,-15-45,42 104,-1-1,0 1,-2 1,1-1,-17-20,-56-59,46 56,-54-60,-5 4,-3 5,-148-104,184 152,-1 4,-97-43,-140-39,259 104,-253-73,169 54,-11 2,-154-15,53 10,200 29,-38-7,0 3,-78-1,116 10,0-2,1-2,-64-18,64 14,0 1,-1 2,-65-4,73 11,14 1,-1-1,1-1,0 0,-25-6,23 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13:29:01.85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52,'15'-1,"-1"-1,1 0,-1-1,29-10,-25 7,0 1,31-5,423 1,-276 12,23-5,218 5,-392 0,0 2,0 1,-1 3,0 2,-1 2,78 33,-31 1,-2 4,138 106,-45-28,458 295,-565-370,133 127,43 82,-206-214,154 180,-53-58,-105-126,-2 1,-2 2,46 79,-80-123,20 39,27 67,-36-70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0T13:29:54.318"/>
    </inkml:context>
    <inkml:brush xml:id="br0">
      <inkml:brushProperty name="width" value="0.2" units="cm"/>
      <inkml:brushProperty name="height" value="0.2" units="cm"/>
      <inkml:brushProperty name="color" value="#FFFFFF"/>
    </inkml:brush>
  </inkml:definitions>
  <inkml:trace contextRef="#ctx0" brushRef="#br0">643 28 24575,'623'0'0,"-1119"-20"0,475 18 0,-348-1 0,247 4 0,285-4 0,188 7 0,-309 1 0,0 3 0,-1 1 0,48 17 0,-53-14 0,0-2 0,0-1 0,1-1 0,66 3 0,-44-8 0,1 2 0,-1 2 0,0 4 0,79 24 0,-54-15 0,109 11 0,-121-21 0,-1 2 0,108 33 0,119 46 0,-41-25 0,-250-64 0,0 1 0,-1-1 0,0 1 0,1 0 0,-1 1 0,0 0 0,-1 0 0,11 9 0,-14-12 0,-1 0 0,0 0 0,0 0 0,0 0 0,0 1 0,0-1 0,0 0 0,0 0 0,0 1 0,-1-1 0,1 1 0,-1-1 0,1 1 0,-1-1 0,1 1 0,-1-1 0,0 1 0,1 0 0,-1-1 0,0 1 0,0-1 0,-1 1 0,1 0 0,0-1 0,0 1 0,-1-1 0,1 1 0,-1-1 0,1 1 0,-1-1 0,0 1 0,1-1 0,-1 0 0,0 1 0,0-1 0,0 0 0,0 0 0,0 1 0,0-1 0,-1 0 0,1 0 0,0 0 0,0-1 0,-3 2 0,-3 2 0,0 0 0,0-1 0,-1 0 0,1-1 0,-1 1 0,1-1 0,-1-1 0,0 0 0,0 0 0,1 0 0,-17-2 0,6 1 0,1-2 0,-1 0 0,1-1 0,-23-7 0,-11-11 0,25 10 0,55 34 0,12 5 0,-1 1 0,-1 3 0,45 47 0,-34-23 0,3-3 0,81 65 0,4-18 0,-129-92 0,-1 1 0,0-1 0,-1 2 0,0-1 0,0 1 0,-1 0 0,0 0 0,8 20 0,10 17 0,15 18 0,69 125 0,-90-156 0,2 0 0,29 37 0,-24-36 0,30 55 0,-29-43 0,-13-24 0,-1 1 0,13 34 0,-4 2 0,37 127 0,-46-139 0,-6-31 0,-2 1 0,0 0 0,-1 0 0,1 19 0,-4-1 0,0 5 0,2 1 0,9 46 0,-6-49 0,-1 68 0,-3-89 0,-14-300 0,0-48 0,14 291 0,0 8 0,-2 1 0,0 0 0,-2 0 0,-12-50 0,6 39 0,2 0 0,1 0 0,0-45 0,5-108 0,2 147 0,-2 437 0,3-369 0,1 1 0,0-1 0,1 1 0,10 25 0,7 41 0,-23-56 0,2-32 0,0 1 0,0-1 0,0 0 0,0 0 0,0 0 0,-1 1 0,1-1 0,0 0 0,0 0 0,0 0 0,0 1 0,0-1 0,0 0 0,-1 0 0,1 0 0,0 0 0,0 0 0,0 1 0,0-1 0,-1 0 0,1 0 0,0 0 0,0 0 0,0 0 0,-1 0 0,1 0 0,0 0 0,0 0 0,0 0 0,-1 0 0,1 0 0,0 1 0,0-2 0,0 1 0,-1 0 0,1 0 0,0 0 0,0 0 0,-1 0 0,1 0 0,0 0 0,-13-16 0,-11-37 0,-30-99 0,14 37 0,-17-36 0,-6 4 0,-160-272 0,204 390 0,-1 1 0,-2 0 0,0 2 0,-2 0 0,-51-41 0,56 53 0,-1 1 0,0 1 0,-1 1 0,0 0 0,0 2 0,-1 1 0,-1 0 0,1 2 0,-42-7 0,1 1 0,-105-36 0,116 31 0,14 3 0,-64-33 0,10 3 0,-216-73 0,192 74 0,-259-66 0,334 98 0,0 2 0,0 2 0,-79-3 0,-49 12 0,-141-1 0,239-5 0,1-2 0,-94-22 0,48-1 0,-114-23 0,195 48 0,-43 3 0,63 2 0,76 1 0,1069 64 0,-1109-61 0,-59-4 0,-67-8-1365,-26-3-5461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DE2ADD-7C05-D047-A16A-6AEE0BF10F23}" type="datetimeFigureOut">
              <a:rPr lang="it-IT" smtClean="0"/>
              <a:t>10/05/26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FC1DAC-F830-F74F-8F84-1734C7836E45}" type="slidenum">
              <a:rPr lang="it-IT" smtClean="0"/>
              <a:t>‹N›</a:t>
            </a:fld>
            <a:endParaRPr lang="it-IT"/>
          </a:p>
        </p:txBody>
      </p:sp>
    </p:spTree>
    <p:extLst>
      <p:ext uri="{BB962C8B-B14F-4D97-AF65-F5344CB8AC3E}">
        <p14:creationId xmlns:p14="http://schemas.microsoft.com/office/powerpoint/2010/main" val="2197933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6FC1DAC-F830-F74F-8F84-1734C7836E45}" type="slidenum">
              <a:rPr lang="it-IT" smtClean="0"/>
              <a:t>2</a:t>
            </a:fld>
            <a:endParaRPr lang="it-IT"/>
          </a:p>
        </p:txBody>
      </p:sp>
    </p:spTree>
    <p:extLst>
      <p:ext uri="{BB962C8B-B14F-4D97-AF65-F5344CB8AC3E}">
        <p14:creationId xmlns:p14="http://schemas.microsoft.com/office/powerpoint/2010/main" val="163152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txBody>
          <a:bodyPr/>
          <a:lstStyle/>
          <a:p>
            <a:endParaRPr lang="it-IT"/>
          </a:p>
        </p:txBody>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AA52B0F-ABF1-BA43-9645-310C59D494E5}" type="slidenum">
              <a:rPr lang="it-IT" smtClean="0"/>
              <a:pPr/>
              <a:t>41</a:t>
            </a:fld>
            <a:endParaRPr lang="it-IT"/>
          </a:p>
        </p:txBody>
      </p:sp>
    </p:spTree>
    <p:extLst>
      <p:ext uri="{BB962C8B-B14F-4D97-AF65-F5344CB8AC3E}">
        <p14:creationId xmlns:p14="http://schemas.microsoft.com/office/powerpoint/2010/main" val="2578516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r>
              <a:rPr lang="it-IT" dirty="0" err="1"/>
              <a:t>Mesenteric</a:t>
            </a:r>
            <a:r>
              <a:rPr lang="it-IT" dirty="0"/>
              <a:t> </a:t>
            </a:r>
            <a:r>
              <a:rPr lang="it-IT" dirty="0" err="1"/>
              <a:t>disease</a:t>
            </a:r>
            <a:r>
              <a:rPr lang="it-IT" dirty="0"/>
              <a:t> activity index. La </a:t>
            </a:r>
            <a:r>
              <a:rPr lang="it-IT" dirty="0" err="1"/>
              <a:t>mesenterci</a:t>
            </a:r>
            <a:r>
              <a:rPr lang="it-IT" dirty="0"/>
              <a:t> </a:t>
            </a:r>
            <a:r>
              <a:rPr lang="it-IT" dirty="0" err="1"/>
              <a:t>thickening</a:t>
            </a:r>
            <a:r>
              <a:rPr lang="it-IT" dirty="0"/>
              <a:t> in </a:t>
            </a:r>
            <a:r>
              <a:rPr lang="it-IT" dirty="0" err="1"/>
              <a:t>pedicles</a:t>
            </a:r>
            <a:r>
              <a:rPr lang="it-IT" dirty="0"/>
              <a:t> dipende dalla presenza di infiammazione solo perivasale o anche nel grasso </a:t>
            </a:r>
            <a:r>
              <a:rPr lang="it-IT" dirty="0" err="1"/>
              <a:t>avascolare</a:t>
            </a:r>
            <a:r>
              <a:rPr lang="it-IT" dirty="0"/>
              <a:t>.</a:t>
            </a:r>
          </a:p>
        </p:txBody>
      </p:sp>
      <p:sp>
        <p:nvSpPr>
          <p:cNvPr id="4" name="Segnaposto numero diapositiva 3"/>
          <p:cNvSpPr>
            <a:spLocks noGrp="1"/>
          </p:cNvSpPr>
          <p:nvPr>
            <p:ph type="sldNum" sz="quarter" idx="5"/>
          </p:nvPr>
        </p:nvSpPr>
        <p:spPr/>
        <p:txBody>
          <a:bodyPr/>
          <a:lstStyle/>
          <a:p>
            <a:fld id="{A042EFAE-428A-45DD-8A54-1A2278E47EE2}" type="slidenum">
              <a:rPr lang="it-IT" smtClean="0"/>
              <a:t>3</a:t>
            </a:fld>
            <a:endParaRPr lang="it-IT"/>
          </a:p>
        </p:txBody>
      </p:sp>
    </p:spTree>
    <p:extLst>
      <p:ext uri="{BB962C8B-B14F-4D97-AF65-F5344CB8AC3E}">
        <p14:creationId xmlns:p14="http://schemas.microsoft.com/office/powerpoint/2010/main" val="1353310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Population-based</a:t>
            </a:r>
            <a:r>
              <a:rPr lang="it-IT" dirty="0"/>
              <a:t> study con confronto di 2 coorti. Coorte A (serie storica) con divisione del mesentere vicino al viscere e resezione intestinale su colon e ileo sano indipendentemente dall’aspetto del </a:t>
            </a:r>
            <a:r>
              <a:rPr lang="it-IT" dirty="0" err="1"/>
              <a:t>meso</a:t>
            </a:r>
            <a:r>
              <a:rPr lang="it-IT" dirty="0"/>
              <a:t>. Coorte B mesentere asportato con mobilizzazione della sua radice con sezione del viscere immediatamente oltre quella chiamata «</a:t>
            </a:r>
            <a:r>
              <a:rPr lang="it-IT" dirty="0" err="1"/>
              <a:t>transition</a:t>
            </a:r>
            <a:r>
              <a:rPr lang="it-IT" dirty="0"/>
              <a:t> zone». Coorte C di controllo includendo pazienti con «</a:t>
            </a:r>
            <a:r>
              <a:rPr lang="it-IT" dirty="0" err="1"/>
              <a:t>fat</a:t>
            </a:r>
            <a:r>
              <a:rPr lang="it-IT" dirty="0"/>
              <a:t> </a:t>
            </a:r>
            <a:r>
              <a:rPr lang="it-IT" dirty="0" err="1"/>
              <a:t>wrapping</a:t>
            </a:r>
            <a:r>
              <a:rPr lang="it-IT" dirty="0"/>
              <a:t>» &gt; 50% correlandolo alla ripresa di malattia.</a:t>
            </a:r>
          </a:p>
        </p:txBody>
      </p:sp>
      <p:sp>
        <p:nvSpPr>
          <p:cNvPr id="4" name="Segnaposto numero diapositiva 3"/>
          <p:cNvSpPr>
            <a:spLocks noGrp="1"/>
          </p:cNvSpPr>
          <p:nvPr>
            <p:ph type="sldNum" sz="quarter" idx="5"/>
          </p:nvPr>
        </p:nvSpPr>
        <p:spPr/>
        <p:txBody>
          <a:bodyPr/>
          <a:lstStyle/>
          <a:p>
            <a:fld id="{A042EFAE-428A-45DD-8A54-1A2278E47EE2}" type="slidenum">
              <a:rPr lang="it-IT" smtClean="0"/>
              <a:t>4</a:t>
            </a:fld>
            <a:endParaRPr lang="it-IT"/>
          </a:p>
        </p:txBody>
      </p:sp>
    </p:spTree>
    <p:extLst>
      <p:ext uri="{BB962C8B-B14F-4D97-AF65-F5344CB8AC3E}">
        <p14:creationId xmlns:p14="http://schemas.microsoft.com/office/powerpoint/2010/main" val="964641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Mesenteric</a:t>
            </a:r>
            <a:r>
              <a:rPr lang="it-IT" dirty="0"/>
              <a:t> </a:t>
            </a:r>
            <a:r>
              <a:rPr lang="it-IT" dirty="0" err="1"/>
              <a:t>disease</a:t>
            </a:r>
            <a:r>
              <a:rPr lang="it-IT" dirty="0"/>
              <a:t> activity index. La </a:t>
            </a:r>
            <a:r>
              <a:rPr lang="it-IT" dirty="0" err="1"/>
              <a:t>mesenterci</a:t>
            </a:r>
            <a:r>
              <a:rPr lang="it-IT" dirty="0"/>
              <a:t> </a:t>
            </a:r>
            <a:r>
              <a:rPr lang="it-IT" dirty="0" err="1"/>
              <a:t>thickening</a:t>
            </a:r>
            <a:r>
              <a:rPr lang="it-IT" dirty="0"/>
              <a:t> in </a:t>
            </a:r>
            <a:r>
              <a:rPr lang="it-IT" dirty="0" err="1"/>
              <a:t>pedicles</a:t>
            </a:r>
            <a:r>
              <a:rPr lang="it-IT" dirty="0"/>
              <a:t> dipende dalla presenza di infiammazione solo perivasale o anche nel grasso </a:t>
            </a:r>
            <a:r>
              <a:rPr lang="it-IT" dirty="0" err="1"/>
              <a:t>avascolare</a:t>
            </a:r>
            <a:r>
              <a:rPr lang="it-IT" dirty="0"/>
              <a:t>.</a:t>
            </a:r>
          </a:p>
        </p:txBody>
      </p:sp>
      <p:sp>
        <p:nvSpPr>
          <p:cNvPr id="4" name="Segnaposto numero diapositiva 3"/>
          <p:cNvSpPr>
            <a:spLocks noGrp="1"/>
          </p:cNvSpPr>
          <p:nvPr>
            <p:ph type="sldNum" sz="quarter" idx="5"/>
          </p:nvPr>
        </p:nvSpPr>
        <p:spPr/>
        <p:txBody>
          <a:bodyPr/>
          <a:lstStyle/>
          <a:p>
            <a:fld id="{A042EFAE-428A-45DD-8A54-1A2278E47EE2}" type="slidenum">
              <a:rPr lang="it-IT" smtClean="0"/>
              <a:t>5</a:t>
            </a:fld>
            <a:endParaRPr lang="it-IT"/>
          </a:p>
        </p:txBody>
      </p:sp>
    </p:spTree>
    <p:extLst>
      <p:ext uri="{BB962C8B-B14F-4D97-AF65-F5344CB8AC3E}">
        <p14:creationId xmlns:p14="http://schemas.microsoft.com/office/powerpoint/2010/main" val="2379345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A13AD-F965-07EF-FFDE-5AC835C102F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73B42C1-FC54-5FE6-67FE-2E37715D3849}"/>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82E44F93-BDE1-312B-7855-7F1CF8F586A1}"/>
              </a:ext>
            </a:extLst>
          </p:cNvPr>
          <p:cNvSpPr>
            <a:spLocks noGrp="1"/>
          </p:cNvSpPr>
          <p:nvPr>
            <p:ph type="body" idx="1"/>
          </p:nvPr>
        </p:nvSpPr>
        <p:spPr/>
        <p:txBody>
          <a:bodyPr/>
          <a:lstStyle/>
          <a:p>
            <a:r>
              <a:rPr lang="it-IT" dirty="0" err="1"/>
              <a:t>Mesenteric</a:t>
            </a:r>
            <a:r>
              <a:rPr lang="it-IT" dirty="0"/>
              <a:t> </a:t>
            </a:r>
            <a:r>
              <a:rPr lang="it-IT" dirty="0" err="1"/>
              <a:t>disease</a:t>
            </a:r>
            <a:r>
              <a:rPr lang="it-IT" dirty="0"/>
              <a:t> activity index. La </a:t>
            </a:r>
            <a:r>
              <a:rPr lang="it-IT" dirty="0" err="1"/>
              <a:t>mesenterci</a:t>
            </a:r>
            <a:r>
              <a:rPr lang="it-IT" dirty="0"/>
              <a:t> </a:t>
            </a:r>
            <a:r>
              <a:rPr lang="it-IT" dirty="0" err="1"/>
              <a:t>thickening</a:t>
            </a:r>
            <a:r>
              <a:rPr lang="it-IT" dirty="0"/>
              <a:t> in </a:t>
            </a:r>
            <a:r>
              <a:rPr lang="it-IT" dirty="0" err="1"/>
              <a:t>pedicles</a:t>
            </a:r>
            <a:r>
              <a:rPr lang="it-IT" dirty="0"/>
              <a:t> dipende dalla presenza di infiammazione solo perivasale o anche nel grasso </a:t>
            </a:r>
            <a:r>
              <a:rPr lang="it-IT" dirty="0" err="1"/>
              <a:t>avascolare</a:t>
            </a:r>
            <a:r>
              <a:rPr lang="it-IT" dirty="0"/>
              <a:t>.</a:t>
            </a:r>
          </a:p>
        </p:txBody>
      </p:sp>
      <p:sp>
        <p:nvSpPr>
          <p:cNvPr id="4" name="Segnaposto numero diapositiva 3">
            <a:extLst>
              <a:ext uri="{FF2B5EF4-FFF2-40B4-BE49-F238E27FC236}">
                <a16:creationId xmlns:a16="http://schemas.microsoft.com/office/drawing/2014/main" id="{7847AFF0-0565-D981-04AC-351CE469EAAD}"/>
              </a:ext>
            </a:extLst>
          </p:cNvPr>
          <p:cNvSpPr>
            <a:spLocks noGrp="1"/>
          </p:cNvSpPr>
          <p:nvPr>
            <p:ph type="sldNum" sz="quarter" idx="5"/>
          </p:nvPr>
        </p:nvSpPr>
        <p:spPr/>
        <p:txBody>
          <a:bodyPr/>
          <a:lstStyle/>
          <a:p>
            <a:fld id="{A042EFAE-428A-45DD-8A54-1A2278E47EE2}" type="slidenum">
              <a:rPr lang="it-IT" smtClean="0"/>
              <a:t>17</a:t>
            </a:fld>
            <a:endParaRPr lang="it-IT"/>
          </a:p>
        </p:txBody>
      </p:sp>
    </p:spTree>
    <p:extLst>
      <p:ext uri="{BB962C8B-B14F-4D97-AF65-F5344CB8AC3E}">
        <p14:creationId xmlns:p14="http://schemas.microsoft.com/office/powerpoint/2010/main" val="1308188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B9D2D31-1128-DA42-9CC3-4FF1EB80D1C6}" type="slidenum">
              <a:rPr lang="it-IT" smtClean="0"/>
              <a:t>18</a:t>
            </a:fld>
            <a:endParaRPr lang="it-IT"/>
          </a:p>
        </p:txBody>
      </p:sp>
    </p:spTree>
    <p:extLst>
      <p:ext uri="{BB962C8B-B14F-4D97-AF65-F5344CB8AC3E}">
        <p14:creationId xmlns:p14="http://schemas.microsoft.com/office/powerpoint/2010/main" val="4063366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1F448-CB27-0C36-A154-6C05DF5AE97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2C894A9-DCC4-8D5A-45B4-A424A8DC06B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F202B51-130D-4737-99D1-DCD9723447D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DAF2600-A3DD-DEF4-84D6-F75B0407F0AB}"/>
              </a:ext>
            </a:extLst>
          </p:cNvPr>
          <p:cNvSpPr>
            <a:spLocks noGrp="1"/>
          </p:cNvSpPr>
          <p:nvPr>
            <p:ph type="sldNum" sz="quarter" idx="5"/>
          </p:nvPr>
        </p:nvSpPr>
        <p:spPr/>
        <p:txBody>
          <a:bodyPr/>
          <a:lstStyle/>
          <a:p>
            <a:fld id="{96FC1DAC-F830-F74F-8F84-1734C7836E45}" type="slidenum">
              <a:rPr lang="it-IT" smtClean="0"/>
              <a:t>24</a:t>
            </a:fld>
            <a:endParaRPr lang="it-IT"/>
          </a:p>
        </p:txBody>
      </p:sp>
    </p:spTree>
    <p:extLst>
      <p:ext uri="{BB962C8B-B14F-4D97-AF65-F5344CB8AC3E}">
        <p14:creationId xmlns:p14="http://schemas.microsoft.com/office/powerpoint/2010/main" val="2803980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6FC1DAC-F830-F74F-8F84-1734C7836E45}" type="slidenum">
              <a:rPr lang="it-IT" smtClean="0"/>
              <a:t>32</a:t>
            </a:fld>
            <a:endParaRPr lang="it-IT"/>
          </a:p>
        </p:txBody>
      </p:sp>
    </p:spTree>
    <p:extLst>
      <p:ext uri="{BB962C8B-B14F-4D97-AF65-F5344CB8AC3E}">
        <p14:creationId xmlns:p14="http://schemas.microsoft.com/office/powerpoint/2010/main" val="1252412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59AB090-C34F-433B-A7B1-955C1D57A77F}" type="slidenum">
              <a:rPr lang="it-IT" smtClean="0"/>
              <a:t>36</a:t>
            </a:fld>
            <a:endParaRPr lang="it-IT"/>
          </a:p>
        </p:txBody>
      </p:sp>
      <p:sp>
        <p:nvSpPr>
          <p:cNvPr id="5" name="Segnaposto intestazione 4"/>
          <p:cNvSpPr>
            <a:spLocks noGrp="1"/>
          </p:cNvSpPr>
          <p:nvPr>
            <p:ph type="hdr" sz="quarter" idx="11"/>
          </p:nvPr>
        </p:nvSpPr>
        <p:spPr/>
        <p:txBody>
          <a:bodyPr/>
          <a:lstStyle/>
          <a:p>
            <a:r>
              <a:rPr lang="it-IT"/>
              <a:t>Meeting 25/10/2023</a:t>
            </a:r>
          </a:p>
        </p:txBody>
      </p:sp>
    </p:spTree>
    <p:extLst>
      <p:ext uri="{BB962C8B-B14F-4D97-AF65-F5344CB8AC3E}">
        <p14:creationId xmlns:p14="http://schemas.microsoft.com/office/powerpoint/2010/main" val="3086089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D7DC2C-4471-26D9-BF4D-7236EC979F6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D447CF3-0E8C-240C-4F22-0B16FE63EB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AD87436-AC86-E060-0E62-71C281C84336}"/>
              </a:ext>
            </a:extLst>
          </p:cNvPr>
          <p:cNvSpPr>
            <a:spLocks noGrp="1"/>
          </p:cNvSpPr>
          <p:nvPr>
            <p:ph type="dt" sz="half" idx="10"/>
          </p:nvPr>
        </p:nvSpPr>
        <p:spPr/>
        <p:txBody>
          <a:bodyPr/>
          <a:lstStyle/>
          <a:p>
            <a:fld id="{9EE3E39F-444E-C84A-994D-C70474394C9A}" type="datetimeFigureOut">
              <a:rPr lang="it-IT" smtClean="0"/>
              <a:t>10/05/26</a:t>
            </a:fld>
            <a:endParaRPr lang="it-IT"/>
          </a:p>
        </p:txBody>
      </p:sp>
      <p:sp>
        <p:nvSpPr>
          <p:cNvPr id="5" name="Segnaposto piè di pagina 4">
            <a:extLst>
              <a:ext uri="{FF2B5EF4-FFF2-40B4-BE49-F238E27FC236}">
                <a16:creationId xmlns:a16="http://schemas.microsoft.com/office/drawing/2014/main" id="{995AE383-5BC3-ABE8-6694-FD7535F2DC6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6DAD472-477D-33B6-F8C9-1A80CE59D1A7}"/>
              </a:ext>
            </a:extLst>
          </p:cNvPr>
          <p:cNvSpPr>
            <a:spLocks noGrp="1"/>
          </p:cNvSpPr>
          <p:nvPr>
            <p:ph type="sldNum" sz="quarter" idx="12"/>
          </p:nvPr>
        </p:nvSpPr>
        <p:spPr/>
        <p:txBody>
          <a:bodyPr/>
          <a:lstStyle/>
          <a:p>
            <a:fld id="{9C9D8057-93BF-744A-9497-90609B8D75BC}" type="slidenum">
              <a:rPr lang="it-IT" smtClean="0"/>
              <a:t>‹N›</a:t>
            </a:fld>
            <a:endParaRPr lang="it-IT"/>
          </a:p>
        </p:txBody>
      </p:sp>
    </p:spTree>
    <p:extLst>
      <p:ext uri="{BB962C8B-B14F-4D97-AF65-F5344CB8AC3E}">
        <p14:creationId xmlns:p14="http://schemas.microsoft.com/office/powerpoint/2010/main" val="2523945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3D9EA3-FA7E-3875-4708-B756F8DAFF3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EAFBC31-8657-2569-B4ED-E4F39B6C515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2612077-27DF-17F7-F1FD-FE542655022B}"/>
              </a:ext>
            </a:extLst>
          </p:cNvPr>
          <p:cNvSpPr>
            <a:spLocks noGrp="1"/>
          </p:cNvSpPr>
          <p:nvPr>
            <p:ph type="dt" sz="half" idx="10"/>
          </p:nvPr>
        </p:nvSpPr>
        <p:spPr/>
        <p:txBody>
          <a:bodyPr/>
          <a:lstStyle/>
          <a:p>
            <a:fld id="{9EE3E39F-444E-C84A-994D-C70474394C9A}" type="datetimeFigureOut">
              <a:rPr lang="it-IT" smtClean="0"/>
              <a:t>10/05/26</a:t>
            </a:fld>
            <a:endParaRPr lang="it-IT"/>
          </a:p>
        </p:txBody>
      </p:sp>
      <p:sp>
        <p:nvSpPr>
          <p:cNvPr id="5" name="Segnaposto piè di pagina 4">
            <a:extLst>
              <a:ext uri="{FF2B5EF4-FFF2-40B4-BE49-F238E27FC236}">
                <a16:creationId xmlns:a16="http://schemas.microsoft.com/office/drawing/2014/main" id="{4539603F-4F95-141C-28E8-D899C669DB8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E859342-5FAD-D124-4F30-C36E1D4D2B08}"/>
              </a:ext>
            </a:extLst>
          </p:cNvPr>
          <p:cNvSpPr>
            <a:spLocks noGrp="1"/>
          </p:cNvSpPr>
          <p:nvPr>
            <p:ph type="sldNum" sz="quarter" idx="12"/>
          </p:nvPr>
        </p:nvSpPr>
        <p:spPr/>
        <p:txBody>
          <a:bodyPr/>
          <a:lstStyle/>
          <a:p>
            <a:fld id="{9C9D8057-93BF-744A-9497-90609B8D75BC}" type="slidenum">
              <a:rPr lang="it-IT" smtClean="0"/>
              <a:t>‹N›</a:t>
            </a:fld>
            <a:endParaRPr lang="it-IT"/>
          </a:p>
        </p:txBody>
      </p:sp>
    </p:spTree>
    <p:extLst>
      <p:ext uri="{BB962C8B-B14F-4D97-AF65-F5344CB8AC3E}">
        <p14:creationId xmlns:p14="http://schemas.microsoft.com/office/powerpoint/2010/main" val="672899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9EE808D-170A-1968-4AB4-2F5B3F449C8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A434585-7266-7A62-9F61-79EBB22C4D6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F6BCB99-0F95-B61E-5459-F812DE688AAC}"/>
              </a:ext>
            </a:extLst>
          </p:cNvPr>
          <p:cNvSpPr>
            <a:spLocks noGrp="1"/>
          </p:cNvSpPr>
          <p:nvPr>
            <p:ph type="dt" sz="half" idx="10"/>
          </p:nvPr>
        </p:nvSpPr>
        <p:spPr/>
        <p:txBody>
          <a:bodyPr/>
          <a:lstStyle/>
          <a:p>
            <a:fld id="{9EE3E39F-444E-C84A-994D-C70474394C9A}" type="datetimeFigureOut">
              <a:rPr lang="it-IT" smtClean="0"/>
              <a:t>10/05/26</a:t>
            </a:fld>
            <a:endParaRPr lang="it-IT"/>
          </a:p>
        </p:txBody>
      </p:sp>
      <p:sp>
        <p:nvSpPr>
          <p:cNvPr id="5" name="Segnaposto piè di pagina 4">
            <a:extLst>
              <a:ext uri="{FF2B5EF4-FFF2-40B4-BE49-F238E27FC236}">
                <a16:creationId xmlns:a16="http://schemas.microsoft.com/office/drawing/2014/main" id="{E481E293-1EB6-2EA4-687B-D669D0EE542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5E19242-8E32-BEB2-B31B-5806BD1A57CC}"/>
              </a:ext>
            </a:extLst>
          </p:cNvPr>
          <p:cNvSpPr>
            <a:spLocks noGrp="1"/>
          </p:cNvSpPr>
          <p:nvPr>
            <p:ph type="sldNum" sz="quarter" idx="12"/>
          </p:nvPr>
        </p:nvSpPr>
        <p:spPr/>
        <p:txBody>
          <a:bodyPr/>
          <a:lstStyle/>
          <a:p>
            <a:fld id="{9C9D8057-93BF-744A-9497-90609B8D75BC}" type="slidenum">
              <a:rPr lang="it-IT" smtClean="0"/>
              <a:t>‹N›</a:t>
            </a:fld>
            <a:endParaRPr lang="it-IT"/>
          </a:p>
        </p:txBody>
      </p:sp>
    </p:spTree>
    <p:extLst>
      <p:ext uri="{BB962C8B-B14F-4D97-AF65-F5344CB8AC3E}">
        <p14:creationId xmlns:p14="http://schemas.microsoft.com/office/powerpoint/2010/main" val="4014403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yout personalizzato">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E8CCCC7D-0739-C8A9-F96D-DC6839B380E7}"/>
              </a:ext>
            </a:extLst>
          </p:cNvPr>
          <p:cNvSpPr>
            <a:spLocks noGrp="1"/>
          </p:cNvSpPr>
          <p:nvPr>
            <p:ph type="dt" sz="half" idx="10"/>
          </p:nvPr>
        </p:nvSpPr>
        <p:spPr/>
        <p:txBody>
          <a:bodyPr/>
          <a:lstStyle/>
          <a:p>
            <a:fld id="{7CA8C85B-B1D3-4006-825F-8CF56C4DCF37}" type="datetimeFigureOut">
              <a:rPr lang="it-IT" smtClean="0"/>
              <a:t>10/05/26</a:t>
            </a:fld>
            <a:endParaRPr lang="it-IT" dirty="0"/>
          </a:p>
        </p:txBody>
      </p:sp>
      <p:sp>
        <p:nvSpPr>
          <p:cNvPr id="4" name="Segnaposto piè di pagina 3">
            <a:extLst>
              <a:ext uri="{FF2B5EF4-FFF2-40B4-BE49-F238E27FC236}">
                <a16:creationId xmlns:a16="http://schemas.microsoft.com/office/drawing/2014/main" id="{93C108E6-541B-9281-87BD-235C605B4B3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35D0E5B-D2CD-84C9-9C6A-DD9BAE8BA76F}"/>
              </a:ext>
            </a:extLst>
          </p:cNvPr>
          <p:cNvSpPr>
            <a:spLocks noGrp="1"/>
          </p:cNvSpPr>
          <p:nvPr>
            <p:ph type="sldNum" sz="quarter" idx="12"/>
          </p:nvPr>
        </p:nvSpPr>
        <p:spPr/>
        <p:txBody>
          <a:bodyPr/>
          <a:lstStyle/>
          <a:p>
            <a:fld id="{55AFE0DC-C2DC-4ED7-9742-7222BCF4B7A6}" type="slidenum">
              <a:rPr lang="it-IT" smtClean="0"/>
              <a:t>‹N›</a:t>
            </a:fld>
            <a:endParaRPr lang="it-IT"/>
          </a:p>
        </p:txBody>
      </p:sp>
    </p:spTree>
    <p:extLst>
      <p:ext uri="{BB962C8B-B14F-4D97-AF65-F5344CB8AC3E}">
        <p14:creationId xmlns:p14="http://schemas.microsoft.com/office/powerpoint/2010/main" val="2322680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4A23E2-5895-40F4-9214-8FF77B9EEF2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BCCB15D-3DEB-7027-A014-AF8A160688B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22979CA-08DA-B4ED-912A-67F0FCF1384F}"/>
              </a:ext>
            </a:extLst>
          </p:cNvPr>
          <p:cNvSpPr>
            <a:spLocks noGrp="1"/>
          </p:cNvSpPr>
          <p:nvPr>
            <p:ph type="dt" sz="half" idx="10"/>
          </p:nvPr>
        </p:nvSpPr>
        <p:spPr/>
        <p:txBody>
          <a:bodyPr/>
          <a:lstStyle/>
          <a:p>
            <a:fld id="{9EE3E39F-444E-C84A-994D-C70474394C9A}" type="datetimeFigureOut">
              <a:rPr lang="it-IT" smtClean="0"/>
              <a:t>10/05/26</a:t>
            </a:fld>
            <a:endParaRPr lang="it-IT"/>
          </a:p>
        </p:txBody>
      </p:sp>
      <p:sp>
        <p:nvSpPr>
          <p:cNvPr id="5" name="Segnaposto piè di pagina 4">
            <a:extLst>
              <a:ext uri="{FF2B5EF4-FFF2-40B4-BE49-F238E27FC236}">
                <a16:creationId xmlns:a16="http://schemas.microsoft.com/office/drawing/2014/main" id="{90B5BAED-7A2E-139A-7D25-02A8735F0A5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277C319-94DE-A0CF-59BA-857022CB1037}"/>
              </a:ext>
            </a:extLst>
          </p:cNvPr>
          <p:cNvSpPr>
            <a:spLocks noGrp="1"/>
          </p:cNvSpPr>
          <p:nvPr>
            <p:ph type="sldNum" sz="quarter" idx="12"/>
          </p:nvPr>
        </p:nvSpPr>
        <p:spPr/>
        <p:txBody>
          <a:bodyPr/>
          <a:lstStyle/>
          <a:p>
            <a:fld id="{9C9D8057-93BF-744A-9497-90609B8D75BC}" type="slidenum">
              <a:rPr lang="it-IT" smtClean="0"/>
              <a:t>‹N›</a:t>
            </a:fld>
            <a:endParaRPr lang="it-IT"/>
          </a:p>
        </p:txBody>
      </p:sp>
    </p:spTree>
    <p:extLst>
      <p:ext uri="{BB962C8B-B14F-4D97-AF65-F5344CB8AC3E}">
        <p14:creationId xmlns:p14="http://schemas.microsoft.com/office/powerpoint/2010/main" val="3006520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132774-C550-8350-D866-E9BC8BC36F6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B43BF3C-0EFC-4483-EB48-BFA7A2132D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0831250-B184-F085-3D72-A2ED999D65E0}"/>
              </a:ext>
            </a:extLst>
          </p:cNvPr>
          <p:cNvSpPr>
            <a:spLocks noGrp="1"/>
          </p:cNvSpPr>
          <p:nvPr>
            <p:ph type="dt" sz="half" idx="10"/>
          </p:nvPr>
        </p:nvSpPr>
        <p:spPr/>
        <p:txBody>
          <a:bodyPr/>
          <a:lstStyle/>
          <a:p>
            <a:fld id="{9EE3E39F-444E-C84A-994D-C70474394C9A}" type="datetimeFigureOut">
              <a:rPr lang="it-IT" smtClean="0"/>
              <a:t>10/05/26</a:t>
            </a:fld>
            <a:endParaRPr lang="it-IT"/>
          </a:p>
        </p:txBody>
      </p:sp>
      <p:sp>
        <p:nvSpPr>
          <p:cNvPr id="5" name="Segnaposto piè di pagina 4">
            <a:extLst>
              <a:ext uri="{FF2B5EF4-FFF2-40B4-BE49-F238E27FC236}">
                <a16:creationId xmlns:a16="http://schemas.microsoft.com/office/drawing/2014/main" id="{358636AF-7C5F-EC89-DE5D-F886769358C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E1961A7-371B-D043-7F44-220B0B0FF0D8}"/>
              </a:ext>
            </a:extLst>
          </p:cNvPr>
          <p:cNvSpPr>
            <a:spLocks noGrp="1"/>
          </p:cNvSpPr>
          <p:nvPr>
            <p:ph type="sldNum" sz="quarter" idx="12"/>
          </p:nvPr>
        </p:nvSpPr>
        <p:spPr/>
        <p:txBody>
          <a:bodyPr/>
          <a:lstStyle/>
          <a:p>
            <a:fld id="{9C9D8057-93BF-744A-9497-90609B8D75BC}" type="slidenum">
              <a:rPr lang="it-IT" smtClean="0"/>
              <a:t>‹N›</a:t>
            </a:fld>
            <a:endParaRPr lang="it-IT"/>
          </a:p>
        </p:txBody>
      </p:sp>
    </p:spTree>
    <p:extLst>
      <p:ext uri="{BB962C8B-B14F-4D97-AF65-F5344CB8AC3E}">
        <p14:creationId xmlns:p14="http://schemas.microsoft.com/office/powerpoint/2010/main" val="2384245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1D3A63-E0E3-AB1A-1167-3CEF8AEBA5A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89C5CAE-FAD9-6C70-59FF-9EBDC24C421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6A7BCCF-00AE-548F-FF6F-60CF85F612C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A7D294B5-C8BA-3A6F-A029-75284E89580E}"/>
              </a:ext>
            </a:extLst>
          </p:cNvPr>
          <p:cNvSpPr>
            <a:spLocks noGrp="1"/>
          </p:cNvSpPr>
          <p:nvPr>
            <p:ph type="dt" sz="half" idx="10"/>
          </p:nvPr>
        </p:nvSpPr>
        <p:spPr/>
        <p:txBody>
          <a:bodyPr/>
          <a:lstStyle/>
          <a:p>
            <a:fld id="{9EE3E39F-444E-C84A-994D-C70474394C9A}" type="datetimeFigureOut">
              <a:rPr lang="it-IT" smtClean="0"/>
              <a:t>10/05/26</a:t>
            </a:fld>
            <a:endParaRPr lang="it-IT"/>
          </a:p>
        </p:txBody>
      </p:sp>
      <p:sp>
        <p:nvSpPr>
          <p:cNvPr id="6" name="Segnaposto piè di pagina 5">
            <a:extLst>
              <a:ext uri="{FF2B5EF4-FFF2-40B4-BE49-F238E27FC236}">
                <a16:creationId xmlns:a16="http://schemas.microsoft.com/office/drawing/2014/main" id="{9796D2CA-F6E4-4D1D-56A7-2F7FA6CBDC2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262FDB1-DDAB-BCF2-5399-75DF5FDA5FC4}"/>
              </a:ext>
            </a:extLst>
          </p:cNvPr>
          <p:cNvSpPr>
            <a:spLocks noGrp="1"/>
          </p:cNvSpPr>
          <p:nvPr>
            <p:ph type="sldNum" sz="quarter" idx="12"/>
          </p:nvPr>
        </p:nvSpPr>
        <p:spPr/>
        <p:txBody>
          <a:bodyPr/>
          <a:lstStyle/>
          <a:p>
            <a:fld id="{9C9D8057-93BF-744A-9497-90609B8D75BC}" type="slidenum">
              <a:rPr lang="it-IT" smtClean="0"/>
              <a:t>‹N›</a:t>
            </a:fld>
            <a:endParaRPr lang="it-IT"/>
          </a:p>
        </p:txBody>
      </p:sp>
    </p:spTree>
    <p:extLst>
      <p:ext uri="{BB962C8B-B14F-4D97-AF65-F5344CB8AC3E}">
        <p14:creationId xmlns:p14="http://schemas.microsoft.com/office/powerpoint/2010/main" val="2247492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46A7D-A6E8-F63E-EC27-E1B5773BC5A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D914566-675A-A15A-5D23-FE132442B3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05A11EA-E9F2-D746-E8A6-DD2D1F4CC63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03982C9-07DC-5784-DF78-E1BA9D2523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E13E013-F6C2-800A-F6B7-252F92C96E4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3249C619-AEBB-E5CE-9F2F-BA442835BCC3}"/>
              </a:ext>
            </a:extLst>
          </p:cNvPr>
          <p:cNvSpPr>
            <a:spLocks noGrp="1"/>
          </p:cNvSpPr>
          <p:nvPr>
            <p:ph type="dt" sz="half" idx="10"/>
          </p:nvPr>
        </p:nvSpPr>
        <p:spPr/>
        <p:txBody>
          <a:bodyPr/>
          <a:lstStyle/>
          <a:p>
            <a:fld id="{9EE3E39F-444E-C84A-994D-C70474394C9A}" type="datetimeFigureOut">
              <a:rPr lang="it-IT" smtClean="0"/>
              <a:t>10/05/26</a:t>
            </a:fld>
            <a:endParaRPr lang="it-IT"/>
          </a:p>
        </p:txBody>
      </p:sp>
      <p:sp>
        <p:nvSpPr>
          <p:cNvPr id="8" name="Segnaposto piè di pagina 7">
            <a:extLst>
              <a:ext uri="{FF2B5EF4-FFF2-40B4-BE49-F238E27FC236}">
                <a16:creationId xmlns:a16="http://schemas.microsoft.com/office/drawing/2014/main" id="{D6AED18A-B3E3-241C-75AE-B53FD334BF3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56EBB4A-F022-FFC4-C71A-734B528FC9C0}"/>
              </a:ext>
            </a:extLst>
          </p:cNvPr>
          <p:cNvSpPr>
            <a:spLocks noGrp="1"/>
          </p:cNvSpPr>
          <p:nvPr>
            <p:ph type="sldNum" sz="quarter" idx="12"/>
          </p:nvPr>
        </p:nvSpPr>
        <p:spPr/>
        <p:txBody>
          <a:bodyPr/>
          <a:lstStyle/>
          <a:p>
            <a:fld id="{9C9D8057-93BF-744A-9497-90609B8D75BC}" type="slidenum">
              <a:rPr lang="it-IT" smtClean="0"/>
              <a:t>‹N›</a:t>
            </a:fld>
            <a:endParaRPr lang="it-IT"/>
          </a:p>
        </p:txBody>
      </p:sp>
    </p:spTree>
    <p:extLst>
      <p:ext uri="{BB962C8B-B14F-4D97-AF65-F5344CB8AC3E}">
        <p14:creationId xmlns:p14="http://schemas.microsoft.com/office/powerpoint/2010/main" val="2546751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5FD7F4-740F-FBDD-2D2C-0D7B800BEF1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B601232-65E9-0043-C069-2857570600BD}"/>
              </a:ext>
            </a:extLst>
          </p:cNvPr>
          <p:cNvSpPr>
            <a:spLocks noGrp="1"/>
          </p:cNvSpPr>
          <p:nvPr>
            <p:ph type="dt" sz="half" idx="10"/>
          </p:nvPr>
        </p:nvSpPr>
        <p:spPr/>
        <p:txBody>
          <a:bodyPr/>
          <a:lstStyle/>
          <a:p>
            <a:fld id="{9EE3E39F-444E-C84A-994D-C70474394C9A}" type="datetimeFigureOut">
              <a:rPr lang="it-IT" smtClean="0"/>
              <a:t>10/05/26</a:t>
            </a:fld>
            <a:endParaRPr lang="it-IT"/>
          </a:p>
        </p:txBody>
      </p:sp>
      <p:sp>
        <p:nvSpPr>
          <p:cNvPr id="4" name="Segnaposto piè di pagina 3">
            <a:extLst>
              <a:ext uri="{FF2B5EF4-FFF2-40B4-BE49-F238E27FC236}">
                <a16:creationId xmlns:a16="http://schemas.microsoft.com/office/drawing/2014/main" id="{4743BD37-0516-35E0-6BA3-A559B6739C1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E90E1216-14E3-3B56-6523-2F67911CE0D5}"/>
              </a:ext>
            </a:extLst>
          </p:cNvPr>
          <p:cNvSpPr>
            <a:spLocks noGrp="1"/>
          </p:cNvSpPr>
          <p:nvPr>
            <p:ph type="sldNum" sz="quarter" idx="12"/>
          </p:nvPr>
        </p:nvSpPr>
        <p:spPr/>
        <p:txBody>
          <a:bodyPr/>
          <a:lstStyle/>
          <a:p>
            <a:fld id="{9C9D8057-93BF-744A-9497-90609B8D75BC}" type="slidenum">
              <a:rPr lang="it-IT" smtClean="0"/>
              <a:t>‹N›</a:t>
            </a:fld>
            <a:endParaRPr lang="it-IT"/>
          </a:p>
        </p:txBody>
      </p:sp>
    </p:spTree>
    <p:extLst>
      <p:ext uri="{BB962C8B-B14F-4D97-AF65-F5344CB8AC3E}">
        <p14:creationId xmlns:p14="http://schemas.microsoft.com/office/powerpoint/2010/main" val="2157671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45B9DA0-B463-69DE-02B9-AA1BE9EAD499}"/>
              </a:ext>
            </a:extLst>
          </p:cNvPr>
          <p:cNvSpPr>
            <a:spLocks noGrp="1"/>
          </p:cNvSpPr>
          <p:nvPr>
            <p:ph type="dt" sz="half" idx="10"/>
          </p:nvPr>
        </p:nvSpPr>
        <p:spPr/>
        <p:txBody>
          <a:bodyPr/>
          <a:lstStyle/>
          <a:p>
            <a:fld id="{9EE3E39F-444E-C84A-994D-C70474394C9A}" type="datetimeFigureOut">
              <a:rPr lang="it-IT" smtClean="0"/>
              <a:t>10/05/26</a:t>
            </a:fld>
            <a:endParaRPr lang="it-IT"/>
          </a:p>
        </p:txBody>
      </p:sp>
      <p:sp>
        <p:nvSpPr>
          <p:cNvPr id="3" name="Segnaposto piè di pagina 2">
            <a:extLst>
              <a:ext uri="{FF2B5EF4-FFF2-40B4-BE49-F238E27FC236}">
                <a16:creationId xmlns:a16="http://schemas.microsoft.com/office/drawing/2014/main" id="{699EBC76-33E5-A156-CF03-8D50B1EC4A53}"/>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6C6CEF4-71FC-431A-2418-6CC371935E9E}"/>
              </a:ext>
            </a:extLst>
          </p:cNvPr>
          <p:cNvSpPr>
            <a:spLocks noGrp="1"/>
          </p:cNvSpPr>
          <p:nvPr>
            <p:ph type="sldNum" sz="quarter" idx="12"/>
          </p:nvPr>
        </p:nvSpPr>
        <p:spPr/>
        <p:txBody>
          <a:bodyPr/>
          <a:lstStyle/>
          <a:p>
            <a:fld id="{9C9D8057-93BF-744A-9497-90609B8D75BC}" type="slidenum">
              <a:rPr lang="it-IT" smtClean="0"/>
              <a:t>‹N›</a:t>
            </a:fld>
            <a:endParaRPr lang="it-IT"/>
          </a:p>
        </p:txBody>
      </p:sp>
    </p:spTree>
    <p:extLst>
      <p:ext uri="{BB962C8B-B14F-4D97-AF65-F5344CB8AC3E}">
        <p14:creationId xmlns:p14="http://schemas.microsoft.com/office/powerpoint/2010/main" val="3352272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53C55C-452A-A7B6-E21E-C9FB3984492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2E11CFA-010A-9C10-FF86-4BB4FA269D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6B6891A-1D92-B7E5-978E-0822F9C3D5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FC6B01A-1DD0-8424-C2FE-FD866BFC2B1A}"/>
              </a:ext>
            </a:extLst>
          </p:cNvPr>
          <p:cNvSpPr>
            <a:spLocks noGrp="1"/>
          </p:cNvSpPr>
          <p:nvPr>
            <p:ph type="dt" sz="half" idx="10"/>
          </p:nvPr>
        </p:nvSpPr>
        <p:spPr/>
        <p:txBody>
          <a:bodyPr/>
          <a:lstStyle/>
          <a:p>
            <a:fld id="{9EE3E39F-444E-C84A-994D-C70474394C9A}" type="datetimeFigureOut">
              <a:rPr lang="it-IT" smtClean="0"/>
              <a:t>10/05/26</a:t>
            </a:fld>
            <a:endParaRPr lang="it-IT"/>
          </a:p>
        </p:txBody>
      </p:sp>
      <p:sp>
        <p:nvSpPr>
          <p:cNvPr id="6" name="Segnaposto piè di pagina 5">
            <a:extLst>
              <a:ext uri="{FF2B5EF4-FFF2-40B4-BE49-F238E27FC236}">
                <a16:creationId xmlns:a16="http://schemas.microsoft.com/office/drawing/2014/main" id="{0A82CB99-8804-270A-8ACA-C47400ACE06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85C006B-76FF-0528-0F2D-E355DC28FD0F}"/>
              </a:ext>
            </a:extLst>
          </p:cNvPr>
          <p:cNvSpPr>
            <a:spLocks noGrp="1"/>
          </p:cNvSpPr>
          <p:nvPr>
            <p:ph type="sldNum" sz="quarter" idx="12"/>
          </p:nvPr>
        </p:nvSpPr>
        <p:spPr/>
        <p:txBody>
          <a:bodyPr/>
          <a:lstStyle/>
          <a:p>
            <a:fld id="{9C9D8057-93BF-744A-9497-90609B8D75BC}" type="slidenum">
              <a:rPr lang="it-IT" smtClean="0"/>
              <a:t>‹N›</a:t>
            </a:fld>
            <a:endParaRPr lang="it-IT"/>
          </a:p>
        </p:txBody>
      </p:sp>
    </p:spTree>
    <p:extLst>
      <p:ext uri="{BB962C8B-B14F-4D97-AF65-F5344CB8AC3E}">
        <p14:creationId xmlns:p14="http://schemas.microsoft.com/office/powerpoint/2010/main" val="195186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566541-CE94-8AFF-F5D1-611BB2ED914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6099E45-3583-65D5-0C33-05ED403B7C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C3828C4-C407-9698-018B-437514F0CD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7DCCEFC-4FBB-8AD5-F226-CA56B490F545}"/>
              </a:ext>
            </a:extLst>
          </p:cNvPr>
          <p:cNvSpPr>
            <a:spLocks noGrp="1"/>
          </p:cNvSpPr>
          <p:nvPr>
            <p:ph type="dt" sz="half" idx="10"/>
          </p:nvPr>
        </p:nvSpPr>
        <p:spPr/>
        <p:txBody>
          <a:bodyPr/>
          <a:lstStyle/>
          <a:p>
            <a:fld id="{9EE3E39F-444E-C84A-994D-C70474394C9A}" type="datetimeFigureOut">
              <a:rPr lang="it-IT" smtClean="0"/>
              <a:t>10/05/26</a:t>
            </a:fld>
            <a:endParaRPr lang="it-IT"/>
          </a:p>
        </p:txBody>
      </p:sp>
      <p:sp>
        <p:nvSpPr>
          <p:cNvPr id="6" name="Segnaposto piè di pagina 5">
            <a:extLst>
              <a:ext uri="{FF2B5EF4-FFF2-40B4-BE49-F238E27FC236}">
                <a16:creationId xmlns:a16="http://schemas.microsoft.com/office/drawing/2014/main" id="{6672B57F-C0D9-F07A-FE81-1FB55754D08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3088468-2E58-84F3-E34A-09752636303E}"/>
              </a:ext>
            </a:extLst>
          </p:cNvPr>
          <p:cNvSpPr>
            <a:spLocks noGrp="1"/>
          </p:cNvSpPr>
          <p:nvPr>
            <p:ph type="sldNum" sz="quarter" idx="12"/>
          </p:nvPr>
        </p:nvSpPr>
        <p:spPr/>
        <p:txBody>
          <a:bodyPr/>
          <a:lstStyle/>
          <a:p>
            <a:fld id="{9C9D8057-93BF-744A-9497-90609B8D75BC}" type="slidenum">
              <a:rPr lang="it-IT" smtClean="0"/>
              <a:t>‹N›</a:t>
            </a:fld>
            <a:endParaRPr lang="it-IT"/>
          </a:p>
        </p:txBody>
      </p:sp>
    </p:spTree>
    <p:extLst>
      <p:ext uri="{BB962C8B-B14F-4D97-AF65-F5344CB8AC3E}">
        <p14:creationId xmlns:p14="http://schemas.microsoft.com/office/powerpoint/2010/main" val="1777083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102F293-CB9C-8530-CF66-6D6914FDBB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29FC091-350B-6F03-7D9C-591957A2D7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DFACFBF-9770-7235-BB0C-57F479ED2C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E3E39F-444E-C84A-994D-C70474394C9A}" type="datetimeFigureOut">
              <a:rPr lang="it-IT" smtClean="0"/>
              <a:t>10/05/26</a:t>
            </a:fld>
            <a:endParaRPr lang="it-IT"/>
          </a:p>
        </p:txBody>
      </p:sp>
      <p:sp>
        <p:nvSpPr>
          <p:cNvPr id="5" name="Segnaposto piè di pagina 4">
            <a:extLst>
              <a:ext uri="{FF2B5EF4-FFF2-40B4-BE49-F238E27FC236}">
                <a16:creationId xmlns:a16="http://schemas.microsoft.com/office/drawing/2014/main" id="{E1161F5C-AEAF-6B32-FB28-FDB0676EA3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3B37FE0B-B41D-822E-B3CD-79AFAA3A18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9D8057-93BF-744A-9497-90609B8D75BC}" type="slidenum">
              <a:rPr lang="it-IT" smtClean="0"/>
              <a:t>‹N›</a:t>
            </a:fld>
            <a:endParaRPr lang="it-IT"/>
          </a:p>
        </p:txBody>
      </p:sp>
    </p:spTree>
    <p:extLst>
      <p:ext uri="{BB962C8B-B14F-4D97-AF65-F5344CB8AC3E}">
        <p14:creationId xmlns:p14="http://schemas.microsoft.com/office/powerpoint/2010/main" val="2625162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image" Target="../media/image37.pn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631.png"/><Relationship Id="rId13" Type="http://schemas.openxmlformats.org/officeDocument/2006/relationships/customXml" Target="../ink/ink6.xml"/><Relationship Id="rId18" Type="http://schemas.openxmlformats.org/officeDocument/2006/relationships/image" Target="../media/image68.png"/><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65.png"/><Relationship Id="rId17" Type="http://schemas.openxmlformats.org/officeDocument/2006/relationships/customXml" Target="../ink/ink8.xml"/><Relationship Id="rId25" Type="http://schemas.openxmlformats.org/officeDocument/2006/relationships/image" Target="../media/image57.png"/><Relationship Id="rId2" Type="http://schemas.openxmlformats.org/officeDocument/2006/relationships/image" Target="../media/image1.png"/><Relationship Id="rId16" Type="http://schemas.openxmlformats.org/officeDocument/2006/relationships/image" Target="../media/image67.png"/><Relationship Id="rId20"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621.png"/><Relationship Id="rId11" Type="http://schemas.openxmlformats.org/officeDocument/2006/relationships/customXml" Target="../ink/ink5.xml"/><Relationship Id="rId24" Type="http://schemas.openxmlformats.org/officeDocument/2006/relationships/image" Target="../media/image56.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image" Target="../media/image55.png"/><Relationship Id="rId10" Type="http://schemas.openxmlformats.org/officeDocument/2006/relationships/image" Target="../media/image641.png"/><Relationship Id="rId19" Type="http://schemas.openxmlformats.org/officeDocument/2006/relationships/customXml" Target="../ink/ink9.xml"/><Relationship Id="rId4" Type="http://schemas.openxmlformats.org/officeDocument/2006/relationships/image" Target="../media/image611.png"/><Relationship Id="rId9" Type="http://schemas.openxmlformats.org/officeDocument/2006/relationships/customXml" Target="../ink/ink4.xml"/><Relationship Id="rId14" Type="http://schemas.openxmlformats.org/officeDocument/2006/relationships/image" Target="../media/image66.png"/><Relationship Id="rId22"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730.png"/><Relationship Id="rId13" Type="http://schemas.openxmlformats.org/officeDocument/2006/relationships/customXml" Target="../ink/ink16.xml"/><Relationship Id="rId18" Type="http://schemas.openxmlformats.org/officeDocument/2006/relationships/image" Target="../media/image78.png"/><Relationship Id="rId3" Type="http://schemas.openxmlformats.org/officeDocument/2006/relationships/customXml" Target="../ink/ink11.xml"/><Relationship Id="rId21" Type="http://schemas.openxmlformats.org/officeDocument/2006/relationships/customXml" Target="../ink/ink20.xml"/><Relationship Id="rId7" Type="http://schemas.openxmlformats.org/officeDocument/2006/relationships/customXml" Target="../ink/ink13.xml"/><Relationship Id="rId12" Type="http://schemas.openxmlformats.org/officeDocument/2006/relationships/image" Target="../media/image75.png"/><Relationship Id="rId17" Type="http://schemas.openxmlformats.org/officeDocument/2006/relationships/customXml" Target="../ink/ink18.xml"/><Relationship Id="rId25" Type="http://schemas.openxmlformats.org/officeDocument/2006/relationships/image" Target="../media/image59.png"/><Relationship Id="rId2" Type="http://schemas.openxmlformats.org/officeDocument/2006/relationships/image" Target="../media/image1.png"/><Relationship Id="rId16" Type="http://schemas.openxmlformats.org/officeDocument/2006/relationships/image" Target="../media/image77.png"/><Relationship Id="rId20" Type="http://schemas.openxmlformats.org/officeDocument/2006/relationships/image" Target="../media/image79.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customXml" Target="../ink/ink15.xml"/><Relationship Id="rId24" Type="http://schemas.openxmlformats.org/officeDocument/2006/relationships/image" Target="../media/image58.png"/><Relationship Id="rId5" Type="http://schemas.openxmlformats.org/officeDocument/2006/relationships/customXml" Target="../ink/ink12.xml"/><Relationship Id="rId15" Type="http://schemas.openxmlformats.org/officeDocument/2006/relationships/customXml" Target="../ink/ink17.xml"/><Relationship Id="rId23" Type="http://schemas.openxmlformats.org/officeDocument/2006/relationships/image" Target="../media/image55.png"/><Relationship Id="rId10" Type="http://schemas.openxmlformats.org/officeDocument/2006/relationships/image" Target="../media/image74.png"/><Relationship Id="rId19" Type="http://schemas.openxmlformats.org/officeDocument/2006/relationships/customXml" Target="../ink/ink19.xml"/><Relationship Id="rId4" Type="http://schemas.openxmlformats.org/officeDocument/2006/relationships/image" Target="../media/image710.png"/><Relationship Id="rId9" Type="http://schemas.openxmlformats.org/officeDocument/2006/relationships/customXml" Target="../ink/ink14.xml"/><Relationship Id="rId14" Type="http://schemas.openxmlformats.org/officeDocument/2006/relationships/image" Target="../media/image76.png"/><Relationship Id="rId22"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631.png"/><Relationship Id="rId13" Type="http://schemas.openxmlformats.org/officeDocument/2006/relationships/customXml" Target="../ink/ink26.xml"/><Relationship Id="rId18" Type="http://schemas.openxmlformats.org/officeDocument/2006/relationships/image" Target="../media/image68.png"/><Relationship Id="rId3" Type="http://schemas.openxmlformats.org/officeDocument/2006/relationships/customXml" Target="../ink/ink21.xml"/><Relationship Id="rId21" Type="http://schemas.openxmlformats.org/officeDocument/2006/relationships/customXml" Target="../ink/ink30.xml"/><Relationship Id="rId7" Type="http://schemas.openxmlformats.org/officeDocument/2006/relationships/customXml" Target="../ink/ink23.xml"/><Relationship Id="rId12" Type="http://schemas.openxmlformats.org/officeDocument/2006/relationships/image" Target="../media/image65.png"/><Relationship Id="rId17" Type="http://schemas.openxmlformats.org/officeDocument/2006/relationships/customXml" Target="../ink/ink28.xml"/><Relationship Id="rId2" Type="http://schemas.openxmlformats.org/officeDocument/2006/relationships/image" Target="../media/image1.png"/><Relationship Id="rId16" Type="http://schemas.openxmlformats.org/officeDocument/2006/relationships/image" Target="../media/image67.png"/><Relationship Id="rId20"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621.png"/><Relationship Id="rId11" Type="http://schemas.openxmlformats.org/officeDocument/2006/relationships/customXml" Target="../ink/ink25.xml"/><Relationship Id="rId5" Type="http://schemas.openxmlformats.org/officeDocument/2006/relationships/customXml" Target="../ink/ink22.xml"/><Relationship Id="rId15" Type="http://schemas.openxmlformats.org/officeDocument/2006/relationships/customXml" Target="../ink/ink27.xml"/><Relationship Id="rId23" Type="http://schemas.openxmlformats.org/officeDocument/2006/relationships/image" Target="../media/image60.png"/><Relationship Id="rId10" Type="http://schemas.openxmlformats.org/officeDocument/2006/relationships/image" Target="../media/image641.png"/><Relationship Id="rId19" Type="http://schemas.openxmlformats.org/officeDocument/2006/relationships/customXml" Target="../ink/ink29.xml"/><Relationship Id="rId4" Type="http://schemas.openxmlformats.org/officeDocument/2006/relationships/image" Target="../media/image611.png"/><Relationship Id="rId9" Type="http://schemas.openxmlformats.org/officeDocument/2006/relationships/customXml" Target="../ink/ink24.xml"/><Relationship Id="rId14" Type="http://schemas.openxmlformats.org/officeDocument/2006/relationships/image" Target="../media/image66.png"/><Relationship Id="rId22" Type="http://schemas.openxmlformats.org/officeDocument/2006/relationships/image" Target="../media/image70.png"/></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8.png"/><Relationship Id="rId5" Type="http://schemas.openxmlformats.org/officeDocument/2006/relationships/diagramLayout" Target="../diagrams/layout1.xml"/><Relationship Id="rId10" Type="http://schemas.openxmlformats.org/officeDocument/2006/relationships/image" Target="../media/image7.png"/><Relationship Id="rId4" Type="http://schemas.openxmlformats.org/officeDocument/2006/relationships/diagramData" Target="../diagrams/data1.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31.png"/><Relationship Id="rId13" Type="http://schemas.openxmlformats.org/officeDocument/2006/relationships/customXml" Target="../ink/ink36.xml"/><Relationship Id="rId18" Type="http://schemas.openxmlformats.org/officeDocument/2006/relationships/image" Target="../media/image68.png"/><Relationship Id="rId3" Type="http://schemas.openxmlformats.org/officeDocument/2006/relationships/customXml" Target="../ink/ink31.xml"/><Relationship Id="rId21" Type="http://schemas.openxmlformats.org/officeDocument/2006/relationships/customXml" Target="../ink/ink40.xml"/><Relationship Id="rId7" Type="http://schemas.openxmlformats.org/officeDocument/2006/relationships/customXml" Target="../ink/ink33.xml"/><Relationship Id="rId12" Type="http://schemas.openxmlformats.org/officeDocument/2006/relationships/image" Target="../media/image65.png"/><Relationship Id="rId17" Type="http://schemas.openxmlformats.org/officeDocument/2006/relationships/customXml" Target="../ink/ink38.xml"/><Relationship Id="rId2" Type="http://schemas.openxmlformats.org/officeDocument/2006/relationships/image" Target="../media/image1.png"/><Relationship Id="rId16" Type="http://schemas.openxmlformats.org/officeDocument/2006/relationships/image" Target="../media/image67.png"/><Relationship Id="rId20"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621.png"/><Relationship Id="rId11" Type="http://schemas.openxmlformats.org/officeDocument/2006/relationships/customXml" Target="../ink/ink35.xml"/><Relationship Id="rId24" Type="http://schemas.openxmlformats.org/officeDocument/2006/relationships/image" Target="../media/image62.png"/><Relationship Id="rId5" Type="http://schemas.openxmlformats.org/officeDocument/2006/relationships/customXml" Target="../ink/ink32.xml"/><Relationship Id="rId15" Type="http://schemas.openxmlformats.org/officeDocument/2006/relationships/customXml" Target="../ink/ink37.xml"/><Relationship Id="rId23" Type="http://schemas.openxmlformats.org/officeDocument/2006/relationships/image" Target="../media/image60.png"/><Relationship Id="rId10" Type="http://schemas.openxmlformats.org/officeDocument/2006/relationships/image" Target="../media/image641.png"/><Relationship Id="rId19" Type="http://schemas.openxmlformats.org/officeDocument/2006/relationships/customXml" Target="../ink/ink39.xml"/><Relationship Id="rId4" Type="http://schemas.openxmlformats.org/officeDocument/2006/relationships/image" Target="../media/image611.png"/><Relationship Id="rId9" Type="http://schemas.openxmlformats.org/officeDocument/2006/relationships/customXml" Target="../ink/ink34.xml"/><Relationship Id="rId14" Type="http://schemas.openxmlformats.org/officeDocument/2006/relationships/image" Target="../media/image66.png"/><Relationship Id="rId22" Type="http://schemas.openxmlformats.org/officeDocument/2006/relationships/image" Target="../media/image70.png"/></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customXml" Target="../ink/ink46.xml"/><Relationship Id="rId18" Type="http://schemas.openxmlformats.org/officeDocument/2006/relationships/image" Target="../media/image92.png"/><Relationship Id="rId3" Type="http://schemas.openxmlformats.org/officeDocument/2006/relationships/customXml" Target="../ink/ink41.xml"/><Relationship Id="rId21" Type="http://schemas.openxmlformats.org/officeDocument/2006/relationships/customXml" Target="../ink/ink50.xml"/><Relationship Id="rId7" Type="http://schemas.openxmlformats.org/officeDocument/2006/relationships/customXml" Target="../ink/ink43.xml"/><Relationship Id="rId12" Type="http://schemas.openxmlformats.org/officeDocument/2006/relationships/image" Target="../media/image89.png"/><Relationship Id="rId17" Type="http://schemas.openxmlformats.org/officeDocument/2006/relationships/customXml" Target="../ink/ink48.xml"/><Relationship Id="rId25" Type="http://schemas.openxmlformats.org/officeDocument/2006/relationships/image" Target="../media/image64.png"/><Relationship Id="rId2" Type="http://schemas.openxmlformats.org/officeDocument/2006/relationships/image" Target="../media/image1.png"/><Relationship Id="rId16" Type="http://schemas.openxmlformats.org/officeDocument/2006/relationships/image" Target="../media/image91.png"/><Relationship Id="rId20"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86.png"/><Relationship Id="rId11" Type="http://schemas.openxmlformats.org/officeDocument/2006/relationships/customXml" Target="../ink/ink45.xml"/><Relationship Id="rId24" Type="http://schemas.openxmlformats.org/officeDocument/2006/relationships/image" Target="../media/image63.png"/><Relationship Id="rId5" Type="http://schemas.openxmlformats.org/officeDocument/2006/relationships/customXml" Target="../ink/ink42.xml"/><Relationship Id="rId15" Type="http://schemas.openxmlformats.org/officeDocument/2006/relationships/customXml" Target="../ink/ink47.xml"/><Relationship Id="rId23" Type="http://schemas.openxmlformats.org/officeDocument/2006/relationships/image" Target="../media/image60.png"/><Relationship Id="rId10" Type="http://schemas.openxmlformats.org/officeDocument/2006/relationships/image" Target="../media/image88.png"/><Relationship Id="rId19" Type="http://schemas.openxmlformats.org/officeDocument/2006/relationships/customXml" Target="../ink/ink49.xml"/><Relationship Id="rId4" Type="http://schemas.openxmlformats.org/officeDocument/2006/relationships/image" Target="../media/image850.png"/><Relationship Id="rId9" Type="http://schemas.openxmlformats.org/officeDocument/2006/relationships/customXml" Target="../ink/ink44.xml"/><Relationship Id="rId14" Type="http://schemas.openxmlformats.org/officeDocument/2006/relationships/image" Target="../media/image90.png"/><Relationship Id="rId22"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9.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6.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8.png"/><Relationship Id="rId7" Type="http://schemas.openxmlformats.org/officeDocument/2006/relationships/image" Target="../media/image19.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58CC7B-D269-E97D-45A7-04C47362326A}"/>
              </a:ext>
            </a:extLst>
          </p:cNvPr>
          <p:cNvSpPr>
            <a:spLocks noGrp="1"/>
          </p:cNvSpPr>
          <p:nvPr>
            <p:ph type="ctrTitle"/>
          </p:nvPr>
        </p:nvSpPr>
        <p:spPr>
          <a:xfrm>
            <a:off x="5490607" y="1365978"/>
            <a:ext cx="6560948" cy="2387600"/>
          </a:xfrm>
        </p:spPr>
        <p:txBody>
          <a:bodyPr>
            <a:noAutofit/>
          </a:bodyPr>
          <a:lstStyle/>
          <a:p>
            <a:r>
              <a:rPr lang="it-IT" sz="4000" dirty="0" err="1">
                <a:latin typeface="Times New Roman" panose="02020603050405020304" pitchFamily="18" charset="0"/>
                <a:cs typeface="Times New Roman" panose="02020603050405020304" pitchFamily="18" charset="0"/>
              </a:rPr>
              <a:t>Crohn’s</a:t>
            </a:r>
            <a:r>
              <a:rPr lang="it-IT" sz="4000" dirty="0">
                <a:latin typeface="Times New Roman" panose="02020603050405020304" pitchFamily="18" charset="0"/>
                <a:cs typeface="Times New Roman" panose="02020603050405020304" pitchFamily="18" charset="0"/>
              </a:rPr>
              <a:t> </a:t>
            </a:r>
            <a:r>
              <a:rPr lang="it-IT" sz="4000" dirty="0" err="1">
                <a:latin typeface="Times New Roman" panose="02020603050405020304" pitchFamily="18" charset="0"/>
                <a:cs typeface="Times New Roman" panose="02020603050405020304" pitchFamily="18" charset="0"/>
              </a:rPr>
              <a:t>disease</a:t>
            </a:r>
            <a:r>
              <a:rPr lang="it-IT" sz="4000" dirty="0">
                <a:latin typeface="Times New Roman" panose="02020603050405020304" pitchFamily="18" charset="0"/>
                <a:cs typeface="Times New Roman" panose="02020603050405020304" pitchFamily="18" charset="0"/>
              </a:rPr>
              <a:t>: </a:t>
            </a:r>
            <a:br>
              <a:rPr lang="it-IT" sz="4000" dirty="0">
                <a:latin typeface="Times New Roman" panose="02020603050405020304" pitchFamily="18" charset="0"/>
                <a:cs typeface="Times New Roman" panose="02020603050405020304" pitchFamily="18" charset="0"/>
              </a:rPr>
            </a:br>
            <a:r>
              <a:rPr lang="it-IT" sz="4000" dirty="0" err="1">
                <a:latin typeface="Times New Roman" panose="02020603050405020304" pitchFamily="18" charset="0"/>
                <a:cs typeface="Times New Roman" panose="02020603050405020304" pitchFamily="18" charset="0"/>
              </a:rPr>
              <a:t>does</a:t>
            </a:r>
            <a:r>
              <a:rPr lang="it-IT" sz="4000" dirty="0">
                <a:latin typeface="Times New Roman" panose="02020603050405020304" pitchFamily="18" charset="0"/>
                <a:cs typeface="Times New Roman" panose="02020603050405020304" pitchFamily="18" charset="0"/>
              </a:rPr>
              <a:t> the </a:t>
            </a:r>
            <a:r>
              <a:rPr lang="it-IT" sz="4000" dirty="0" err="1">
                <a:latin typeface="Times New Roman" panose="02020603050405020304" pitchFamily="18" charset="0"/>
                <a:cs typeface="Times New Roman" panose="02020603050405020304" pitchFamily="18" charset="0"/>
              </a:rPr>
              <a:t>mesentery</a:t>
            </a:r>
            <a:r>
              <a:rPr lang="it-IT" sz="4000" dirty="0">
                <a:latin typeface="Times New Roman" panose="02020603050405020304" pitchFamily="18" charset="0"/>
                <a:cs typeface="Times New Roman" panose="02020603050405020304" pitchFamily="18" charset="0"/>
              </a:rPr>
              <a:t> </a:t>
            </a:r>
            <a:r>
              <a:rPr lang="it-IT" sz="4000" dirty="0" err="1">
                <a:latin typeface="Times New Roman" panose="02020603050405020304" pitchFamily="18" charset="0"/>
                <a:cs typeface="Times New Roman" panose="02020603050405020304" pitchFamily="18" charset="0"/>
              </a:rPr>
              <a:t>hold</a:t>
            </a:r>
            <a:r>
              <a:rPr lang="it-IT" sz="4000" dirty="0">
                <a:latin typeface="Times New Roman" panose="02020603050405020304" pitchFamily="18" charset="0"/>
                <a:cs typeface="Times New Roman" panose="02020603050405020304" pitchFamily="18" charset="0"/>
              </a:rPr>
              <a:t> the </a:t>
            </a:r>
            <a:r>
              <a:rPr lang="it-IT" sz="4000" dirty="0" err="1">
                <a:latin typeface="Times New Roman" panose="02020603050405020304" pitchFamily="18" charset="0"/>
                <a:cs typeface="Times New Roman" panose="02020603050405020304" pitchFamily="18" charset="0"/>
              </a:rPr>
              <a:t>real</a:t>
            </a:r>
            <a:r>
              <a:rPr lang="it-IT" sz="4000" dirty="0">
                <a:latin typeface="Times New Roman" panose="02020603050405020304" pitchFamily="18" charset="0"/>
                <a:cs typeface="Times New Roman" panose="02020603050405020304" pitchFamily="18" charset="0"/>
              </a:rPr>
              <a:t> key?</a:t>
            </a:r>
            <a:br>
              <a:rPr lang="it-IT" sz="4000" dirty="0">
                <a:latin typeface="Times New Roman" panose="02020603050405020304" pitchFamily="18" charset="0"/>
                <a:cs typeface="Times New Roman" panose="02020603050405020304" pitchFamily="18" charset="0"/>
              </a:rPr>
            </a:br>
            <a:br>
              <a:rPr lang="it-IT" sz="4000" dirty="0">
                <a:latin typeface="Times New Roman" panose="02020603050405020304" pitchFamily="18" charset="0"/>
                <a:cs typeface="Times New Roman" panose="02020603050405020304" pitchFamily="18" charset="0"/>
              </a:rPr>
            </a:br>
            <a:endParaRPr lang="it-IT" sz="4000" dirty="0">
              <a:latin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a16="http://schemas.microsoft.com/office/drawing/2014/main" id="{8EDB7BB7-C9BD-3D82-EAFF-B5A5D4CC7EC8}"/>
              </a:ext>
            </a:extLst>
          </p:cNvPr>
          <p:cNvSpPr txBox="1"/>
          <p:nvPr/>
        </p:nvSpPr>
        <p:spPr>
          <a:xfrm>
            <a:off x="6096000" y="3523781"/>
            <a:ext cx="5398059" cy="1200329"/>
          </a:xfrm>
          <a:prstGeom prst="rect">
            <a:avLst/>
          </a:prstGeom>
          <a:noFill/>
        </p:spPr>
        <p:txBody>
          <a:bodyPr wrap="square" rtlCol="0">
            <a:spAutoFit/>
          </a:bodyPr>
          <a:lstStyle/>
          <a:p>
            <a:pPr marL="0" indent="0" algn="ctr">
              <a:buNone/>
            </a:pPr>
            <a:r>
              <a:rPr lang="en-US" sz="2400" dirty="0">
                <a:latin typeface="Times New Roman" panose="02020603050405020304" pitchFamily="18" charset="0"/>
                <a:cs typeface="Times New Roman" panose="02020603050405020304" pitchFamily="18" charset="0"/>
              </a:rPr>
              <a:t>Michela Mineccia</a:t>
            </a:r>
          </a:p>
          <a:p>
            <a:pPr marL="0" indent="0" algn="ctr">
              <a:buNone/>
            </a:pPr>
            <a:r>
              <a:rPr lang="en-US" sz="2400" dirty="0">
                <a:latin typeface="Times New Roman" panose="02020603050405020304" pitchFamily="18" charset="0"/>
                <a:cs typeface="Times New Roman" panose="02020603050405020304" pitchFamily="18" charset="0"/>
              </a:rPr>
              <a:t>SC </a:t>
            </a:r>
            <a:r>
              <a:rPr lang="en-US" sz="2400" dirty="0" err="1">
                <a:latin typeface="Times New Roman" panose="02020603050405020304" pitchFamily="18" charset="0"/>
                <a:cs typeface="Times New Roman" panose="02020603050405020304" pitchFamily="18" charset="0"/>
              </a:rPr>
              <a:t>Chirurgia</a:t>
            </a:r>
            <a:r>
              <a:rPr lang="en-US" sz="2400" dirty="0">
                <a:latin typeface="Times New Roman" panose="02020603050405020304" pitchFamily="18" charset="0"/>
                <a:cs typeface="Times New Roman" panose="02020603050405020304" pitchFamily="18" charset="0"/>
              </a:rPr>
              <a:t> Generale ed </a:t>
            </a:r>
            <a:r>
              <a:rPr lang="en-US" sz="2400" dirty="0" err="1">
                <a:latin typeface="Times New Roman" panose="02020603050405020304" pitchFamily="18" charset="0"/>
                <a:cs typeface="Times New Roman" panose="02020603050405020304" pitchFamily="18" charset="0"/>
              </a:rPr>
              <a:t>Oncologica</a:t>
            </a:r>
            <a:endParaRPr lang="en-US" sz="2400" dirty="0">
              <a:latin typeface="Times New Roman" panose="02020603050405020304" pitchFamily="18" charset="0"/>
              <a:cs typeface="Times New Roman" panose="02020603050405020304" pitchFamily="18" charset="0"/>
            </a:endParaRPr>
          </a:p>
          <a:p>
            <a:pPr marL="0" indent="0" algn="ctr">
              <a:buNone/>
            </a:pPr>
            <a:r>
              <a:rPr lang="en-US" sz="2400" dirty="0">
                <a:latin typeface="Times New Roman" panose="02020603050405020304" pitchFamily="18" charset="0"/>
                <a:cs typeface="Times New Roman" panose="02020603050405020304" pitchFamily="18" charset="0"/>
              </a:rPr>
              <a:t>ASO </a:t>
            </a:r>
            <a:r>
              <a:rPr lang="en-US" sz="2400" dirty="0" err="1">
                <a:latin typeface="Times New Roman" panose="02020603050405020304" pitchFamily="18" charset="0"/>
                <a:cs typeface="Times New Roman" panose="02020603050405020304" pitchFamily="18" charset="0"/>
              </a:rPr>
              <a:t>Ordine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Mauriziano</a:t>
            </a:r>
            <a:r>
              <a:rPr lang="en-US" sz="2400" dirty="0">
                <a:latin typeface="Times New Roman" panose="02020603050405020304" pitchFamily="18" charset="0"/>
                <a:cs typeface="Times New Roman" panose="02020603050405020304" pitchFamily="18" charset="0"/>
              </a:rPr>
              <a:t>, Torino</a:t>
            </a:r>
            <a:endParaRPr lang="it-IT" sz="2400" b="1" i="1" dirty="0">
              <a:latin typeface="Times New Roman" panose="02020603050405020304" pitchFamily="18" charset="0"/>
              <a:ea typeface="HGMaruGothicMPRO" panose="020B0400000000000000" pitchFamily="34" charset="-128"/>
              <a:cs typeface="Times New Roman" panose="02020603050405020304" pitchFamily="18" charset="0"/>
            </a:endParaRPr>
          </a:p>
        </p:txBody>
      </p:sp>
      <p:pic>
        <p:nvPicPr>
          <p:cNvPr id="5" name="Immagine 4">
            <a:extLst>
              <a:ext uri="{FF2B5EF4-FFF2-40B4-BE49-F238E27FC236}">
                <a16:creationId xmlns:a16="http://schemas.microsoft.com/office/drawing/2014/main" id="{44B25BD6-F77B-BBA1-3EBE-95C4C7795BE8}"/>
              </a:ext>
            </a:extLst>
          </p:cNvPr>
          <p:cNvPicPr>
            <a:picLocks noChangeAspect="1"/>
          </p:cNvPicPr>
          <p:nvPr/>
        </p:nvPicPr>
        <p:blipFill>
          <a:blip r:embed="rId2"/>
          <a:stretch>
            <a:fillRect/>
          </a:stretch>
        </p:blipFill>
        <p:spPr>
          <a:xfrm>
            <a:off x="8253933" y="4976888"/>
            <a:ext cx="1082192" cy="966450"/>
          </a:xfrm>
          <a:prstGeom prst="rect">
            <a:avLst/>
          </a:prstGeom>
        </p:spPr>
      </p:pic>
      <p:pic>
        <p:nvPicPr>
          <p:cNvPr id="6" name="Immagine 5">
            <a:extLst>
              <a:ext uri="{FF2B5EF4-FFF2-40B4-BE49-F238E27FC236}">
                <a16:creationId xmlns:a16="http://schemas.microsoft.com/office/drawing/2014/main" id="{EEC5E47B-5993-9847-3B74-77A272649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956" y="6320666"/>
            <a:ext cx="5168900" cy="419100"/>
          </a:xfrm>
          <a:prstGeom prst="rect">
            <a:avLst/>
          </a:prstGeom>
        </p:spPr>
      </p:pic>
      <p:pic>
        <p:nvPicPr>
          <p:cNvPr id="9" name="Immagine 8">
            <a:extLst>
              <a:ext uri="{FF2B5EF4-FFF2-40B4-BE49-F238E27FC236}">
                <a16:creationId xmlns:a16="http://schemas.microsoft.com/office/drawing/2014/main" id="{C3F514AE-F28D-46A4-2B87-6481684E4380}"/>
              </a:ext>
            </a:extLst>
          </p:cNvPr>
          <p:cNvPicPr>
            <a:picLocks noChangeAspect="1"/>
          </p:cNvPicPr>
          <p:nvPr/>
        </p:nvPicPr>
        <p:blipFill>
          <a:blip r:embed="rId4"/>
          <a:stretch>
            <a:fillRect/>
          </a:stretch>
        </p:blipFill>
        <p:spPr>
          <a:xfrm>
            <a:off x="0" y="0"/>
            <a:ext cx="5490607" cy="6858000"/>
          </a:xfrm>
          <a:prstGeom prst="rect">
            <a:avLst/>
          </a:prstGeom>
        </p:spPr>
      </p:pic>
    </p:spTree>
    <p:extLst>
      <p:ext uri="{BB962C8B-B14F-4D97-AF65-F5344CB8AC3E}">
        <p14:creationId xmlns:p14="http://schemas.microsoft.com/office/powerpoint/2010/main" val="3614987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E08F13-EB8C-63D4-E63C-5BFDF9B78098}"/>
              </a:ext>
            </a:extLst>
          </p:cNvPr>
          <p:cNvPicPr>
            <a:picLocks noChangeAspect="1"/>
          </p:cNvPicPr>
          <p:nvPr/>
        </p:nvPicPr>
        <p:blipFill>
          <a:blip r:embed="rId2"/>
          <a:stretch>
            <a:fillRect/>
          </a:stretch>
        </p:blipFill>
        <p:spPr>
          <a:xfrm>
            <a:off x="485820" y="596348"/>
            <a:ext cx="7961955" cy="5958047"/>
          </a:xfrm>
          <a:prstGeom prst="rect">
            <a:avLst/>
          </a:prstGeom>
          <a:solidFill>
            <a:srgbClr val="FFFFFF">
              <a:shade val="85000"/>
            </a:srgbClr>
          </a:solidFill>
          <a:ln w="63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a:extLst>
              <a:ext uri="{FF2B5EF4-FFF2-40B4-BE49-F238E27FC236}">
                <a16:creationId xmlns:a16="http://schemas.microsoft.com/office/drawing/2014/main" id="{B1B0839C-E137-6400-1C71-66B40A6B87D8}"/>
              </a:ext>
            </a:extLst>
          </p:cNvPr>
          <p:cNvSpPr txBox="1"/>
          <p:nvPr/>
        </p:nvSpPr>
        <p:spPr>
          <a:xfrm>
            <a:off x="8578368" y="1355918"/>
            <a:ext cx="3467094" cy="4524315"/>
          </a:xfrm>
          <a:prstGeom prst="rect">
            <a:avLst/>
          </a:prstGeom>
          <a:noFill/>
        </p:spPr>
        <p:txBody>
          <a:bodyPr wrap="square">
            <a:spAutoFit/>
          </a:bodyPr>
          <a:lstStyle/>
          <a:p>
            <a:r>
              <a:rPr lang="en-US" dirty="0">
                <a:latin typeface="Times" panose="02020603050405020304" pitchFamily="18" charset="0"/>
                <a:cs typeface="Times" panose="02020603050405020304" pitchFamily="18" charset="0"/>
              </a:rPr>
              <a:t>thickened mesentery: more frequent    older age at diagnosis and at surgery</a:t>
            </a:r>
          </a:p>
          <a:p>
            <a:endParaRPr lang="en-US" dirty="0">
              <a:latin typeface="Times" panose="02020603050405020304" pitchFamily="18" charset="0"/>
              <a:cs typeface="Times" panose="02020603050405020304" pitchFamily="18" charset="0"/>
            </a:endParaRPr>
          </a:p>
          <a:p>
            <a:r>
              <a:rPr lang="en-US" dirty="0" err="1">
                <a:latin typeface="Times" panose="02020603050405020304" pitchFamily="18" charset="0"/>
                <a:cs typeface="Times" panose="02020603050405020304" pitchFamily="18" charset="0"/>
              </a:rPr>
              <a:t>lymphopathy</a:t>
            </a:r>
            <a:r>
              <a:rPr lang="en-US" dirty="0">
                <a:latin typeface="Times" panose="02020603050405020304" pitchFamily="18" charset="0"/>
                <a:cs typeface="Times" panose="02020603050405020304" pitchFamily="18" charset="0"/>
              </a:rPr>
              <a:t>     shorter time between diagnosis and first surgery</a:t>
            </a:r>
          </a:p>
          <a:p>
            <a:endParaRPr lang="en-US" dirty="0">
              <a:latin typeface="Times" panose="02020603050405020304" pitchFamily="18" charset="0"/>
              <a:cs typeface="Times" panose="02020603050405020304" pitchFamily="18" charset="0"/>
            </a:endParaRPr>
          </a:p>
          <a:p>
            <a:r>
              <a:rPr lang="en-US" dirty="0">
                <a:latin typeface="Times" panose="02020603050405020304" pitchFamily="18" charset="0"/>
                <a:cs typeface="Times" panose="02020603050405020304" pitchFamily="18" charset="0"/>
              </a:rPr>
              <a:t>As the disease progresses and recurrences occur, </a:t>
            </a:r>
            <a:r>
              <a:rPr lang="en-US" dirty="0" err="1">
                <a:latin typeface="Times" panose="02020603050405020304" pitchFamily="18" charset="0"/>
                <a:cs typeface="Times" panose="02020603050405020304" pitchFamily="18" charset="0"/>
              </a:rPr>
              <a:t>lymphnodes</a:t>
            </a:r>
            <a:r>
              <a:rPr lang="en-US" dirty="0">
                <a:latin typeface="Times" panose="02020603050405020304" pitchFamily="18" charset="0"/>
                <a:cs typeface="Times" panose="02020603050405020304" pitchFamily="18" charset="0"/>
              </a:rPr>
              <a:t> enlargement seems related to a worse nutritional status, and both thickened mesentery and </a:t>
            </a:r>
            <a:r>
              <a:rPr lang="en-US" dirty="0" err="1">
                <a:latin typeface="Times" panose="02020603050405020304" pitchFamily="18" charset="0"/>
                <a:cs typeface="Times" panose="02020603050405020304" pitchFamily="18" charset="0"/>
              </a:rPr>
              <a:t>lymphopathy</a:t>
            </a:r>
            <a:r>
              <a:rPr lang="en-US" dirty="0">
                <a:latin typeface="Times" panose="02020603050405020304" pitchFamily="18" charset="0"/>
                <a:cs typeface="Times" panose="02020603050405020304" pitchFamily="18" charset="0"/>
              </a:rPr>
              <a:t> to the presence of intra-abdominal septic complications at the moment of surgery</a:t>
            </a:r>
            <a:endParaRPr lang="it-IT" dirty="0">
              <a:latin typeface="Times" panose="02020603050405020304" pitchFamily="18" charset="0"/>
              <a:cs typeface="Times" panose="02020603050405020304" pitchFamily="18" charset="0"/>
            </a:endParaRPr>
          </a:p>
        </p:txBody>
      </p:sp>
      <p:sp>
        <p:nvSpPr>
          <p:cNvPr id="2" name="Arrow: Right 1">
            <a:extLst>
              <a:ext uri="{FF2B5EF4-FFF2-40B4-BE49-F238E27FC236}">
                <a16:creationId xmlns:a16="http://schemas.microsoft.com/office/drawing/2014/main" id="{7DC3CC8A-AE14-5E40-38A8-27C55BFC548E}"/>
              </a:ext>
            </a:extLst>
          </p:cNvPr>
          <p:cNvSpPr/>
          <p:nvPr/>
        </p:nvSpPr>
        <p:spPr>
          <a:xfrm>
            <a:off x="9495693" y="1723292"/>
            <a:ext cx="114300" cy="219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Arrow: Right 8">
            <a:extLst>
              <a:ext uri="{FF2B5EF4-FFF2-40B4-BE49-F238E27FC236}">
                <a16:creationId xmlns:a16="http://schemas.microsoft.com/office/drawing/2014/main" id="{081147B2-2B27-FC7B-377B-1CFB08018046}"/>
              </a:ext>
            </a:extLst>
          </p:cNvPr>
          <p:cNvSpPr/>
          <p:nvPr/>
        </p:nvSpPr>
        <p:spPr>
          <a:xfrm>
            <a:off x="9999786" y="2552700"/>
            <a:ext cx="114300" cy="219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91662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FAAC28-9420-6951-2A1A-0EF247DB1135}"/>
              </a:ext>
            </a:extLst>
          </p:cNvPr>
          <p:cNvPicPr>
            <a:picLocks noChangeAspect="1"/>
          </p:cNvPicPr>
          <p:nvPr/>
        </p:nvPicPr>
        <p:blipFill rotWithShape="1">
          <a:blip r:embed="rId2"/>
          <a:srcRect t="128" b="33622"/>
          <a:stretch/>
        </p:blipFill>
        <p:spPr>
          <a:xfrm>
            <a:off x="9558532" y="122600"/>
            <a:ext cx="2633468" cy="1096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73870241-3F89-09D2-F137-2112D061E1F9}"/>
              </a:ext>
            </a:extLst>
          </p:cNvPr>
          <p:cNvPicPr>
            <a:picLocks noChangeAspect="1"/>
          </p:cNvPicPr>
          <p:nvPr/>
        </p:nvPicPr>
        <p:blipFill>
          <a:blip r:embed="rId3"/>
          <a:stretch>
            <a:fillRect/>
          </a:stretch>
        </p:blipFill>
        <p:spPr>
          <a:xfrm>
            <a:off x="276991" y="0"/>
            <a:ext cx="8885711" cy="6858000"/>
          </a:xfrm>
          <a:prstGeom prst="rect">
            <a:avLst/>
          </a:prstGeom>
        </p:spPr>
      </p:pic>
      <p:sp>
        <p:nvSpPr>
          <p:cNvPr id="2" name="CasellaDiTesto 1">
            <a:extLst>
              <a:ext uri="{FF2B5EF4-FFF2-40B4-BE49-F238E27FC236}">
                <a16:creationId xmlns:a16="http://schemas.microsoft.com/office/drawing/2014/main" id="{8428A8CA-61C9-CCAA-E51F-E3B121D33504}"/>
              </a:ext>
            </a:extLst>
          </p:cNvPr>
          <p:cNvSpPr txBox="1"/>
          <p:nvPr/>
        </p:nvSpPr>
        <p:spPr>
          <a:xfrm>
            <a:off x="276991" y="374904"/>
            <a:ext cx="2238370" cy="369332"/>
          </a:xfrm>
          <a:prstGeom prst="rect">
            <a:avLst/>
          </a:prstGeom>
          <a:noFill/>
        </p:spPr>
        <p:txBody>
          <a:bodyPr wrap="none" rtlCol="0">
            <a:spAutoFit/>
          </a:bodyPr>
          <a:lstStyle/>
          <a:p>
            <a:r>
              <a:rPr lang="it-IT" dirty="0" err="1"/>
              <a:t>Thick-mes</a:t>
            </a:r>
            <a:r>
              <a:rPr lang="it-IT" dirty="0"/>
              <a:t> vs </a:t>
            </a:r>
            <a:r>
              <a:rPr lang="it-IT" dirty="0" err="1"/>
              <a:t>normal</a:t>
            </a:r>
            <a:endParaRPr lang="it-IT" dirty="0"/>
          </a:p>
        </p:txBody>
      </p:sp>
      <p:sp>
        <p:nvSpPr>
          <p:cNvPr id="4" name="CasellaDiTesto 3">
            <a:extLst>
              <a:ext uri="{FF2B5EF4-FFF2-40B4-BE49-F238E27FC236}">
                <a16:creationId xmlns:a16="http://schemas.microsoft.com/office/drawing/2014/main" id="{4C6F0CDB-7065-2F5D-7DC6-6288347B31D6}"/>
              </a:ext>
            </a:extLst>
          </p:cNvPr>
          <p:cNvSpPr txBox="1"/>
          <p:nvPr/>
        </p:nvSpPr>
        <p:spPr>
          <a:xfrm>
            <a:off x="3419856" y="330821"/>
            <a:ext cx="1926938" cy="369332"/>
          </a:xfrm>
          <a:prstGeom prst="rect">
            <a:avLst/>
          </a:prstGeom>
          <a:noFill/>
        </p:spPr>
        <p:txBody>
          <a:bodyPr wrap="none" rtlCol="0">
            <a:spAutoFit/>
          </a:bodyPr>
          <a:lstStyle/>
          <a:p>
            <a:r>
              <a:rPr lang="it-IT" dirty="0" err="1"/>
              <a:t>Limphopaty</a:t>
            </a:r>
            <a:r>
              <a:rPr lang="it-IT" dirty="0"/>
              <a:t> vs no</a:t>
            </a:r>
          </a:p>
        </p:txBody>
      </p:sp>
      <p:sp>
        <p:nvSpPr>
          <p:cNvPr id="5" name="CasellaDiTesto 4">
            <a:extLst>
              <a:ext uri="{FF2B5EF4-FFF2-40B4-BE49-F238E27FC236}">
                <a16:creationId xmlns:a16="http://schemas.microsoft.com/office/drawing/2014/main" id="{11E33E14-445E-AE40-ECAE-220145A05379}"/>
              </a:ext>
            </a:extLst>
          </p:cNvPr>
          <p:cNvSpPr txBox="1"/>
          <p:nvPr/>
        </p:nvSpPr>
        <p:spPr>
          <a:xfrm>
            <a:off x="6391656" y="314468"/>
            <a:ext cx="1904945" cy="369332"/>
          </a:xfrm>
          <a:prstGeom prst="rect">
            <a:avLst/>
          </a:prstGeom>
          <a:noFill/>
        </p:spPr>
        <p:txBody>
          <a:bodyPr wrap="none" rtlCol="0">
            <a:spAutoFit/>
          </a:bodyPr>
          <a:lstStyle/>
          <a:p>
            <a:r>
              <a:rPr lang="it-IT" dirty="0" err="1"/>
              <a:t>Both</a:t>
            </a:r>
            <a:r>
              <a:rPr lang="it-IT" dirty="0"/>
              <a:t> vs </a:t>
            </a:r>
            <a:r>
              <a:rPr lang="it-IT" dirty="0" err="1"/>
              <a:t>normality</a:t>
            </a:r>
            <a:endParaRPr lang="it-IT" dirty="0"/>
          </a:p>
        </p:txBody>
      </p:sp>
    </p:spTree>
    <p:extLst>
      <p:ext uri="{BB962C8B-B14F-4D97-AF65-F5344CB8AC3E}">
        <p14:creationId xmlns:p14="http://schemas.microsoft.com/office/powerpoint/2010/main" val="917269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F8CA3A3F-BAFC-05BF-273D-A3C55081EB61}"/>
              </a:ext>
            </a:extLst>
          </p:cNvPr>
          <p:cNvPicPr>
            <a:picLocks noChangeAspect="1"/>
          </p:cNvPicPr>
          <p:nvPr/>
        </p:nvPicPr>
        <p:blipFill>
          <a:blip r:embed="rId2"/>
          <a:stretch>
            <a:fillRect/>
          </a:stretch>
        </p:blipFill>
        <p:spPr>
          <a:xfrm>
            <a:off x="11341305" y="6094312"/>
            <a:ext cx="775391" cy="692462"/>
          </a:xfrm>
          <a:prstGeom prst="rect">
            <a:avLst/>
          </a:prstGeom>
        </p:spPr>
      </p:pic>
      <p:pic>
        <p:nvPicPr>
          <p:cNvPr id="3" name="Picture 2">
            <a:extLst>
              <a:ext uri="{FF2B5EF4-FFF2-40B4-BE49-F238E27FC236}">
                <a16:creationId xmlns:a16="http://schemas.microsoft.com/office/drawing/2014/main" id="{83FAAC28-9420-6951-2A1A-0EF247DB1135}"/>
              </a:ext>
            </a:extLst>
          </p:cNvPr>
          <p:cNvPicPr>
            <a:picLocks noChangeAspect="1"/>
          </p:cNvPicPr>
          <p:nvPr/>
        </p:nvPicPr>
        <p:blipFill rotWithShape="1">
          <a:blip r:embed="rId3"/>
          <a:srcRect t="128" b="33622"/>
          <a:stretch/>
        </p:blipFill>
        <p:spPr>
          <a:xfrm>
            <a:off x="9249134" y="71226"/>
            <a:ext cx="2867562" cy="1194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ECD428E2-76D8-1D00-5C5C-583FF5FFC54F}"/>
              </a:ext>
            </a:extLst>
          </p:cNvPr>
          <p:cNvPicPr>
            <a:picLocks noChangeAspect="1"/>
          </p:cNvPicPr>
          <p:nvPr/>
        </p:nvPicPr>
        <p:blipFill>
          <a:blip r:embed="rId4"/>
          <a:stretch>
            <a:fillRect/>
          </a:stretch>
        </p:blipFill>
        <p:spPr>
          <a:xfrm>
            <a:off x="33348" y="71226"/>
            <a:ext cx="12083348" cy="671554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32033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FAAC28-9420-6951-2A1A-0EF247DB1135}"/>
              </a:ext>
            </a:extLst>
          </p:cNvPr>
          <p:cNvPicPr>
            <a:picLocks noChangeAspect="1"/>
          </p:cNvPicPr>
          <p:nvPr/>
        </p:nvPicPr>
        <p:blipFill rotWithShape="1">
          <a:blip r:embed="rId2"/>
          <a:srcRect t="128" b="33622"/>
          <a:stretch/>
        </p:blipFill>
        <p:spPr>
          <a:xfrm>
            <a:off x="8861438" y="1092853"/>
            <a:ext cx="2867562" cy="1194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4F130B0F-D7A9-FD69-9421-7B72F0006830}"/>
              </a:ext>
            </a:extLst>
          </p:cNvPr>
          <p:cNvSpPr txBox="1"/>
          <p:nvPr/>
        </p:nvSpPr>
        <p:spPr>
          <a:xfrm>
            <a:off x="259322" y="4314444"/>
            <a:ext cx="10594108" cy="1477328"/>
          </a:xfrm>
          <a:prstGeom prst="rect">
            <a:avLst/>
          </a:prstGeom>
          <a:noFill/>
          <a:ln w="12700">
            <a:solidFill>
              <a:schemeClr val="tx1"/>
            </a:solidFill>
          </a:ln>
        </p:spPr>
        <p:txBody>
          <a:bodyPr wrap="square">
            <a:spAutoFit/>
          </a:bodyPr>
          <a:lstStyle/>
          <a:p>
            <a:r>
              <a:rPr lang="en-US" dirty="0"/>
              <a:t>age at diagnosis below 16 </a:t>
            </a:r>
          </a:p>
          <a:p>
            <a:r>
              <a:rPr lang="en-US" dirty="0"/>
              <a:t>upper-GI location (L4) </a:t>
            </a:r>
          </a:p>
          <a:p>
            <a:r>
              <a:rPr lang="en-US" dirty="0"/>
              <a:t>perforating disease </a:t>
            </a:r>
            <a:r>
              <a:rPr lang="en-US" dirty="0" err="1"/>
              <a:t>behaviour</a:t>
            </a:r>
            <a:r>
              <a:rPr lang="en-US" dirty="0"/>
              <a:t> (B3)</a:t>
            </a:r>
          </a:p>
          <a:p>
            <a:r>
              <a:rPr lang="en-US" dirty="0"/>
              <a:t>but not the presence of enlarged </a:t>
            </a:r>
            <a:r>
              <a:rPr lang="en-US" dirty="0" err="1"/>
              <a:t>lymphnodes</a:t>
            </a:r>
            <a:r>
              <a:rPr lang="en-US" dirty="0"/>
              <a:t> and thickened mesentery, showed an increased risk of long-term surgical recurrence.</a:t>
            </a:r>
            <a:endParaRPr lang="it-IT" dirty="0"/>
          </a:p>
        </p:txBody>
      </p:sp>
      <p:pic>
        <p:nvPicPr>
          <p:cNvPr id="5" name="Picture 4">
            <a:extLst>
              <a:ext uri="{FF2B5EF4-FFF2-40B4-BE49-F238E27FC236}">
                <a16:creationId xmlns:a16="http://schemas.microsoft.com/office/drawing/2014/main" id="{99EF72CB-0FC1-AC05-A98C-297756626FA9}"/>
              </a:ext>
            </a:extLst>
          </p:cNvPr>
          <p:cNvPicPr>
            <a:picLocks noChangeAspect="1"/>
          </p:cNvPicPr>
          <p:nvPr/>
        </p:nvPicPr>
        <p:blipFill>
          <a:blip r:embed="rId3"/>
          <a:stretch>
            <a:fillRect/>
          </a:stretch>
        </p:blipFill>
        <p:spPr>
          <a:xfrm>
            <a:off x="729973" y="360958"/>
            <a:ext cx="7858495" cy="3421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Immagine 1">
            <a:extLst>
              <a:ext uri="{FF2B5EF4-FFF2-40B4-BE49-F238E27FC236}">
                <a16:creationId xmlns:a16="http://schemas.microsoft.com/office/drawing/2014/main" id="{4D25CBB6-9030-7C9F-5694-41C50A0D87A5}"/>
              </a:ext>
            </a:extLst>
          </p:cNvPr>
          <p:cNvPicPr>
            <a:picLocks noChangeAspect="1"/>
          </p:cNvPicPr>
          <p:nvPr/>
        </p:nvPicPr>
        <p:blipFill>
          <a:blip r:embed="rId4"/>
          <a:stretch>
            <a:fillRect/>
          </a:stretch>
        </p:blipFill>
        <p:spPr>
          <a:xfrm>
            <a:off x="11134034" y="5912397"/>
            <a:ext cx="716482" cy="639853"/>
          </a:xfrm>
          <a:prstGeom prst="rect">
            <a:avLst/>
          </a:prstGeom>
        </p:spPr>
      </p:pic>
    </p:spTree>
    <p:extLst>
      <p:ext uri="{BB962C8B-B14F-4D97-AF65-F5344CB8AC3E}">
        <p14:creationId xmlns:p14="http://schemas.microsoft.com/office/powerpoint/2010/main" val="2640910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8540F64-A557-325C-3AC8-BE26F3D3B770}"/>
              </a:ext>
            </a:extLst>
          </p:cNvPr>
          <p:cNvSpPr txBox="1"/>
          <p:nvPr/>
        </p:nvSpPr>
        <p:spPr>
          <a:xfrm>
            <a:off x="463984" y="2602763"/>
            <a:ext cx="5076967" cy="923330"/>
          </a:xfrm>
          <a:prstGeom prst="rect">
            <a:avLst/>
          </a:prstGeom>
          <a:noFill/>
        </p:spPr>
        <p:txBody>
          <a:bodyPr wrap="none" rtlCol="0">
            <a:spAutoFit/>
          </a:bodyPr>
          <a:lstStyle/>
          <a:p>
            <a:r>
              <a:rPr lang="it-IT" dirty="0"/>
              <a:t>		83 </a:t>
            </a:r>
          </a:p>
          <a:p>
            <a:endParaRPr lang="it-IT" dirty="0"/>
          </a:p>
          <a:p>
            <a:r>
              <a:rPr lang="it-IT" dirty="0" err="1"/>
              <a:t>early</a:t>
            </a:r>
            <a:r>
              <a:rPr lang="it-IT" dirty="0"/>
              <a:t> </a:t>
            </a:r>
            <a:r>
              <a:rPr lang="it-IT" dirty="0" err="1"/>
              <a:t>endoscopic</a:t>
            </a:r>
            <a:r>
              <a:rPr lang="it-IT" dirty="0"/>
              <a:t> </a:t>
            </a:r>
            <a:r>
              <a:rPr lang="it-IT" dirty="0" err="1"/>
              <a:t>recurrence</a:t>
            </a:r>
            <a:r>
              <a:rPr lang="it-IT" dirty="0"/>
              <a:t>, clinical </a:t>
            </a:r>
            <a:r>
              <a:rPr lang="it-IT" dirty="0" err="1"/>
              <a:t>recurrence</a:t>
            </a:r>
            <a:r>
              <a:rPr lang="it-IT" dirty="0"/>
              <a:t>  </a:t>
            </a:r>
          </a:p>
        </p:txBody>
      </p:sp>
      <p:pic>
        <p:nvPicPr>
          <p:cNvPr id="10" name="New picture">
            <a:extLst>
              <a:ext uri="{FF2B5EF4-FFF2-40B4-BE49-F238E27FC236}">
                <a16:creationId xmlns:a16="http://schemas.microsoft.com/office/drawing/2014/main" id="{EC972D9A-F004-D236-8919-19445646A3BE}"/>
              </a:ext>
            </a:extLst>
          </p:cNvPr>
          <p:cNvPicPr/>
          <p:nvPr/>
        </p:nvPicPr>
        <p:blipFill>
          <a:blip r:embed="rId2"/>
          <a:stretch>
            <a:fillRect/>
          </a:stretch>
        </p:blipFill>
        <p:spPr>
          <a:xfrm>
            <a:off x="619850" y="0"/>
            <a:ext cx="11333019" cy="6858000"/>
          </a:xfrm>
          <a:prstGeom prst="rect">
            <a:avLst/>
          </a:prstGeom>
        </p:spPr>
      </p:pic>
      <p:sp>
        <p:nvSpPr>
          <p:cNvPr id="2" name="Rettangolo 1">
            <a:extLst>
              <a:ext uri="{FF2B5EF4-FFF2-40B4-BE49-F238E27FC236}">
                <a16:creationId xmlns:a16="http://schemas.microsoft.com/office/drawing/2014/main" id="{5B8B244A-9C8B-129A-8384-556CC92D4E2D}"/>
              </a:ext>
            </a:extLst>
          </p:cNvPr>
          <p:cNvSpPr/>
          <p:nvPr/>
        </p:nvSpPr>
        <p:spPr>
          <a:xfrm>
            <a:off x="0" y="0"/>
            <a:ext cx="28065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it-IT" sz="3200" dirty="0">
                <a:latin typeface="Times New Roman" panose="02020603050405020304" pitchFamily="18" charset="0"/>
                <a:cs typeface="Times New Roman" panose="02020603050405020304" pitchFamily="18" charset="0"/>
              </a:rPr>
              <a:t>PREVALENCE - SIGNIFICANCE</a:t>
            </a:r>
          </a:p>
        </p:txBody>
      </p:sp>
    </p:spTree>
    <p:extLst>
      <p:ext uri="{BB962C8B-B14F-4D97-AF65-F5344CB8AC3E}">
        <p14:creationId xmlns:p14="http://schemas.microsoft.com/office/powerpoint/2010/main" val="4035171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B5B2A216-413F-A22A-8D4D-31288AAEBA80}"/>
              </a:ext>
            </a:extLst>
          </p:cNvPr>
          <p:cNvPicPr>
            <a:picLocks noGrp="1" noChangeAspect="1"/>
          </p:cNvPicPr>
          <p:nvPr>
            <p:ph idx="1"/>
          </p:nvPr>
        </p:nvPicPr>
        <p:blipFill>
          <a:blip r:embed="rId2"/>
          <a:stretch>
            <a:fillRect/>
          </a:stretch>
        </p:blipFill>
        <p:spPr>
          <a:xfrm>
            <a:off x="725184" y="2425274"/>
            <a:ext cx="10515600" cy="3977555"/>
          </a:xfrm>
          <a:prstGeom prst="rect">
            <a:avLst/>
          </a:prstGeom>
        </p:spPr>
      </p:pic>
      <p:pic>
        <p:nvPicPr>
          <p:cNvPr id="5" name="Segnaposto contenuto 4">
            <a:extLst>
              <a:ext uri="{FF2B5EF4-FFF2-40B4-BE49-F238E27FC236}">
                <a16:creationId xmlns:a16="http://schemas.microsoft.com/office/drawing/2014/main" id="{29C2C07A-9BB0-6808-C548-24D911415C9D}"/>
              </a:ext>
            </a:extLst>
          </p:cNvPr>
          <p:cNvPicPr>
            <a:picLocks noGrp="1" noChangeAspect="1"/>
          </p:cNvPicPr>
          <p:nvPr>
            <p:ph idx="1"/>
          </p:nvPr>
        </p:nvPicPr>
        <p:blipFill>
          <a:blip r:embed="rId3"/>
          <a:stretch>
            <a:fillRect/>
          </a:stretch>
        </p:blipFill>
        <p:spPr>
          <a:xfrm>
            <a:off x="317821" y="152834"/>
            <a:ext cx="4990450" cy="2128602"/>
          </a:xfrm>
          <a:prstGeom prst="rect">
            <a:avLst/>
          </a:prstGeom>
          <a:ln>
            <a:solidFill>
              <a:schemeClr val="tx1"/>
            </a:solidFill>
          </a:ln>
        </p:spPr>
      </p:pic>
      <p:sp>
        <p:nvSpPr>
          <p:cNvPr id="7" name="CasellaDiTesto 6">
            <a:extLst>
              <a:ext uri="{FF2B5EF4-FFF2-40B4-BE49-F238E27FC236}">
                <a16:creationId xmlns:a16="http://schemas.microsoft.com/office/drawing/2014/main" id="{B79E1599-7A9D-9B0A-8030-21BBD39D7799}"/>
              </a:ext>
            </a:extLst>
          </p:cNvPr>
          <p:cNvSpPr txBox="1"/>
          <p:nvPr/>
        </p:nvSpPr>
        <p:spPr>
          <a:xfrm>
            <a:off x="5561670" y="590578"/>
            <a:ext cx="6096000" cy="1569660"/>
          </a:xfrm>
          <a:prstGeom prst="rect">
            <a:avLst/>
          </a:prstGeom>
          <a:noFill/>
        </p:spPr>
        <p:txBody>
          <a:bodyPr wrap="square">
            <a:spAutoFit/>
          </a:bodyPr>
          <a:lstStyle/>
          <a:p>
            <a:pPr>
              <a:buNone/>
            </a:pPr>
            <a:r>
              <a:rPr lang="it-IT" sz="2400" dirty="0">
                <a:solidFill>
                  <a:srgbClr val="21201F"/>
                </a:solidFill>
                <a:effectLst/>
                <a:latin typeface="Times New Roman" panose="02020603050405020304" pitchFamily="18" charset="0"/>
                <a:cs typeface="Times New Roman" panose="02020603050405020304" pitchFamily="18" charset="0"/>
              </a:rPr>
              <a:t>The </a:t>
            </a:r>
            <a:r>
              <a:rPr lang="it-IT" sz="2400" dirty="0" err="1">
                <a:solidFill>
                  <a:srgbClr val="21201F"/>
                </a:solidFill>
                <a:effectLst/>
                <a:latin typeface="Times New Roman" panose="02020603050405020304" pitchFamily="18" charset="0"/>
                <a:cs typeface="Times New Roman" panose="02020603050405020304" pitchFamily="18" charset="0"/>
              </a:rPr>
              <a:t>macroscopic</a:t>
            </a:r>
            <a:r>
              <a:rPr lang="it-IT" sz="2400" dirty="0">
                <a:solidFill>
                  <a:srgbClr val="21201F"/>
                </a:solidFill>
                <a:effectLst/>
                <a:latin typeface="Times New Roman" panose="02020603050405020304" pitchFamily="18" charset="0"/>
                <a:cs typeface="Times New Roman" panose="02020603050405020304" pitchFamily="18" charset="0"/>
              </a:rPr>
              <a:t> </a:t>
            </a:r>
            <a:r>
              <a:rPr lang="it-IT" sz="2400" dirty="0" err="1">
                <a:solidFill>
                  <a:srgbClr val="21201F"/>
                </a:solidFill>
                <a:effectLst/>
                <a:latin typeface="Times New Roman" panose="02020603050405020304" pitchFamily="18" charset="0"/>
                <a:cs typeface="Times New Roman" panose="02020603050405020304" pitchFamily="18" charset="0"/>
              </a:rPr>
              <a:t>appearance</a:t>
            </a:r>
            <a:r>
              <a:rPr lang="it-IT" sz="2400" dirty="0">
                <a:solidFill>
                  <a:srgbClr val="21201F"/>
                </a:solidFill>
                <a:effectLst/>
                <a:latin typeface="Times New Roman" panose="02020603050405020304" pitchFamily="18" charset="0"/>
                <a:cs typeface="Times New Roman" panose="02020603050405020304" pitchFamily="18" charset="0"/>
              </a:rPr>
              <a:t> of the </a:t>
            </a:r>
            <a:r>
              <a:rPr lang="it-IT" sz="2400" dirty="0" err="1">
                <a:solidFill>
                  <a:srgbClr val="21201F"/>
                </a:solidFill>
                <a:effectLst/>
                <a:latin typeface="Times New Roman" panose="02020603050405020304" pitchFamily="18" charset="0"/>
                <a:cs typeface="Times New Roman" panose="02020603050405020304" pitchFamily="18" charset="0"/>
              </a:rPr>
              <a:t>bowel</a:t>
            </a:r>
            <a:r>
              <a:rPr lang="it-IT" sz="2400" dirty="0">
                <a:solidFill>
                  <a:srgbClr val="21201F"/>
                </a:solidFill>
                <a:effectLst/>
                <a:latin typeface="Times New Roman" panose="02020603050405020304" pitchFamily="18" charset="0"/>
                <a:cs typeface="Times New Roman" panose="02020603050405020304" pitchFamily="18" charset="0"/>
              </a:rPr>
              <a:t> and </a:t>
            </a:r>
            <a:r>
              <a:rPr lang="it-IT" sz="2400" dirty="0" err="1">
                <a:solidFill>
                  <a:srgbClr val="21201F"/>
                </a:solidFill>
                <a:effectLst/>
                <a:latin typeface="Times New Roman" panose="02020603050405020304" pitchFamily="18" charset="0"/>
                <a:cs typeface="Times New Roman" panose="02020603050405020304" pitchFamily="18" charset="0"/>
              </a:rPr>
              <a:t>associated</a:t>
            </a:r>
            <a:r>
              <a:rPr lang="it-IT" sz="2400" dirty="0">
                <a:solidFill>
                  <a:srgbClr val="21201F"/>
                </a:solidFill>
                <a:effectLst/>
                <a:latin typeface="Times New Roman" panose="02020603050405020304" pitchFamily="18" charset="0"/>
                <a:cs typeface="Times New Roman" panose="02020603050405020304" pitchFamily="18" charset="0"/>
              </a:rPr>
              <a:t> </a:t>
            </a:r>
            <a:r>
              <a:rPr lang="it-IT" sz="2400" dirty="0" err="1">
                <a:solidFill>
                  <a:srgbClr val="21201F"/>
                </a:solidFill>
                <a:effectLst/>
                <a:latin typeface="Times New Roman" panose="02020603050405020304" pitchFamily="18" charset="0"/>
                <a:cs typeface="Times New Roman" panose="02020603050405020304" pitchFamily="18" charset="0"/>
              </a:rPr>
              <a:t>mesentery</a:t>
            </a:r>
            <a:r>
              <a:rPr lang="it-IT" sz="2400" dirty="0">
                <a:solidFill>
                  <a:srgbClr val="21201F"/>
                </a:solidFill>
                <a:effectLst/>
                <a:latin typeface="Times New Roman" panose="02020603050405020304" pitchFamily="18" charset="0"/>
                <a:cs typeface="Times New Roman" panose="02020603050405020304" pitchFamily="18" charset="0"/>
              </a:rPr>
              <a:t> </a:t>
            </a:r>
            <a:r>
              <a:rPr lang="it-IT" sz="2400" dirty="0" err="1">
                <a:solidFill>
                  <a:srgbClr val="21201F"/>
                </a:solidFill>
                <a:effectLst/>
                <a:latin typeface="Times New Roman" panose="02020603050405020304" pitchFamily="18" charset="0"/>
                <a:cs typeface="Times New Roman" panose="02020603050405020304" pitchFamily="18" charset="0"/>
              </a:rPr>
              <a:t>during</a:t>
            </a:r>
            <a:r>
              <a:rPr lang="it-IT" sz="2400" dirty="0">
                <a:solidFill>
                  <a:srgbClr val="21201F"/>
                </a:solidFill>
                <a:effectLst/>
                <a:latin typeface="Times New Roman" panose="02020603050405020304" pitchFamily="18" charset="0"/>
                <a:cs typeface="Times New Roman" panose="02020603050405020304" pitchFamily="18" charset="0"/>
              </a:rPr>
              <a:t> surgery </a:t>
            </a:r>
            <a:r>
              <a:rPr lang="it-IT" sz="2400" dirty="0" err="1">
                <a:solidFill>
                  <a:srgbClr val="21201F"/>
                </a:solidFill>
                <a:effectLst/>
                <a:latin typeface="Times New Roman" panose="02020603050405020304" pitchFamily="18" charset="0"/>
                <a:cs typeface="Times New Roman" panose="02020603050405020304" pitchFamily="18" charset="0"/>
              </a:rPr>
              <a:t>does</a:t>
            </a:r>
            <a:r>
              <a:rPr lang="it-IT" sz="2400" dirty="0">
                <a:solidFill>
                  <a:srgbClr val="21201F"/>
                </a:solidFill>
                <a:effectLst/>
                <a:latin typeface="Times New Roman" panose="02020603050405020304" pitchFamily="18" charset="0"/>
                <a:cs typeface="Times New Roman" panose="02020603050405020304" pitchFamily="18" charset="0"/>
              </a:rPr>
              <a:t> </a:t>
            </a:r>
            <a:r>
              <a:rPr lang="it-IT" sz="2400" dirty="0" err="1">
                <a:solidFill>
                  <a:srgbClr val="21201F"/>
                </a:solidFill>
                <a:effectLst/>
                <a:latin typeface="Times New Roman" panose="02020603050405020304" pitchFamily="18" charset="0"/>
                <a:cs typeface="Times New Roman" panose="02020603050405020304" pitchFamily="18" charset="0"/>
              </a:rPr>
              <a:t>not</a:t>
            </a:r>
            <a:r>
              <a:rPr lang="it-IT" sz="2400" dirty="0">
                <a:solidFill>
                  <a:srgbClr val="21201F"/>
                </a:solidFill>
                <a:effectLst/>
                <a:latin typeface="Times New Roman" panose="02020603050405020304" pitchFamily="18" charset="0"/>
                <a:cs typeface="Times New Roman" panose="02020603050405020304" pitchFamily="18" charset="0"/>
              </a:rPr>
              <a:t> </a:t>
            </a:r>
            <a:r>
              <a:rPr lang="it-IT" sz="2400" dirty="0" err="1">
                <a:solidFill>
                  <a:srgbClr val="21201F"/>
                </a:solidFill>
                <a:effectLst/>
                <a:latin typeface="Times New Roman" panose="02020603050405020304" pitchFamily="18" charset="0"/>
                <a:cs typeface="Times New Roman" panose="02020603050405020304" pitchFamily="18" charset="0"/>
              </a:rPr>
              <a:t>seem</a:t>
            </a:r>
            <a:r>
              <a:rPr lang="it-IT" sz="2400" dirty="0">
                <a:solidFill>
                  <a:srgbClr val="21201F"/>
                </a:solidFill>
                <a:effectLst/>
                <a:latin typeface="Times New Roman" panose="02020603050405020304" pitchFamily="18" charset="0"/>
                <a:cs typeface="Times New Roman" panose="02020603050405020304" pitchFamily="18" charset="0"/>
              </a:rPr>
              <a:t> to be </a:t>
            </a:r>
            <a:r>
              <a:rPr lang="it-IT" sz="2400" dirty="0" err="1">
                <a:solidFill>
                  <a:srgbClr val="21201F"/>
                </a:solidFill>
                <a:effectLst/>
                <a:latin typeface="Times New Roman" panose="02020603050405020304" pitchFamily="18" charset="0"/>
                <a:cs typeface="Times New Roman" panose="02020603050405020304" pitchFamily="18" charset="0"/>
              </a:rPr>
              <a:t>predictive</a:t>
            </a:r>
            <a:r>
              <a:rPr lang="it-IT" sz="2400" dirty="0">
                <a:solidFill>
                  <a:srgbClr val="21201F"/>
                </a:solidFill>
                <a:effectLst/>
                <a:latin typeface="Times New Roman" panose="02020603050405020304" pitchFamily="18" charset="0"/>
                <a:cs typeface="Times New Roman" panose="02020603050405020304" pitchFamily="18" charset="0"/>
              </a:rPr>
              <a:t> of POR after </a:t>
            </a:r>
            <a:r>
              <a:rPr lang="it-IT" sz="2400" dirty="0" err="1">
                <a:solidFill>
                  <a:srgbClr val="21201F"/>
                </a:solidFill>
                <a:effectLst/>
                <a:latin typeface="Times New Roman" panose="02020603050405020304" pitchFamily="18" charset="0"/>
                <a:cs typeface="Times New Roman" panose="02020603050405020304" pitchFamily="18" charset="0"/>
              </a:rPr>
              <a:t>ileocecal</a:t>
            </a:r>
            <a:r>
              <a:rPr lang="it-IT" sz="2400" dirty="0">
                <a:solidFill>
                  <a:srgbClr val="21201F"/>
                </a:solidFill>
                <a:effectLst/>
                <a:latin typeface="Times New Roman" panose="02020603050405020304" pitchFamily="18" charset="0"/>
                <a:cs typeface="Times New Roman" panose="02020603050405020304" pitchFamily="18" charset="0"/>
              </a:rPr>
              <a:t> </a:t>
            </a:r>
            <a:r>
              <a:rPr lang="it-IT" sz="2400" dirty="0" err="1">
                <a:solidFill>
                  <a:srgbClr val="21201F"/>
                </a:solidFill>
                <a:effectLst/>
                <a:latin typeface="Times New Roman" panose="02020603050405020304" pitchFamily="18" charset="0"/>
                <a:cs typeface="Times New Roman" panose="02020603050405020304" pitchFamily="18" charset="0"/>
              </a:rPr>
              <a:t>resection</a:t>
            </a:r>
            <a:r>
              <a:rPr lang="it-IT" sz="2400" dirty="0">
                <a:solidFill>
                  <a:srgbClr val="21201F"/>
                </a:solidFill>
                <a:effectLst/>
                <a:latin typeface="Times New Roman" panose="02020603050405020304" pitchFamily="18" charset="0"/>
                <a:cs typeface="Times New Roman" panose="02020603050405020304" pitchFamily="18" charset="0"/>
              </a:rPr>
              <a:t> for CD</a:t>
            </a:r>
          </a:p>
        </p:txBody>
      </p:sp>
    </p:spTree>
    <p:extLst>
      <p:ext uri="{BB962C8B-B14F-4D97-AF65-F5344CB8AC3E}">
        <p14:creationId xmlns:p14="http://schemas.microsoft.com/office/powerpoint/2010/main" val="2304650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A5BF115-03C7-4DF8-B498-31B9A79BE852}"/>
              </a:ext>
            </a:extLst>
          </p:cNvPr>
          <p:cNvPicPr>
            <a:picLocks noChangeAspect="1"/>
          </p:cNvPicPr>
          <p:nvPr/>
        </p:nvPicPr>
        <p:blipFill>
          <a:blip r:embed="rId2"/>
          <a:stretch>
            <a:fillRect/>
          </a:stretch>
        </p:blipFill>
        <p:spPr>
          <a:xfrm>
            <a:off x="11134034" y="5912397"/>
            <a:ext cx="716482" cy="639853"/>
          </a:xfrm>
          <a:prstGeom prst="rect">
            <a:avLst/>
          </a:prstGeom>
        </p:spPr>
      </p:pic>
      <p:sp>
        <p:nvSpPr>
          <p:cNvPr id="8" name="CasellaDiTesto 7">
            <a:extLst>
              <a:ext uri="{FF2B5EF4-FFF2-40B4-BE49-F238E27FC236}">
                <a16:creationId xmlns:a16="http://schemas.microsoft.com/office/drawing/2014/main" id="{0DB8351E-2889-6A4F-A6A6-C0DEF0940675}"/>
              </a:ext>
            </a:extLst>
          </p:cNvPr>
          <p:cNvSpPr txBox="1"/>
          <p:nvPr/>
        </p:nvSpPr>
        <p:spPr>
          <a:xfrm>
            <a:off x="8807116" y="1925053"/>
            <a:ext cx="184731" cy="369332"/>
          </a:xfrm>
          <a:prstGeom prst="rect">
            <a:avLst/>
          </a:prstGeom>
          <a:noFill/>
        </p:spPr>
        <p:txBody>
          <a:bodyPr wrap="none" rtlCol="0">
            <a:spAutoFit/>
          </a:bodyPr>
          <a:lstStyle/>
          <a:p>
            <a:endParaRPr lang="it-IT" dirty="0"/>
          </a:p>
        </p:txBody>
      </p:sp>
      <p:sp>
        <p:nvSpPr>
          <p:cNvPr id="9" name="CasellaDiTesto 8">
            <a:extLst>
              <a:ext uri="{FF2B5EF4-FFF2-40B4-BE49-F238E27FC236}">
                <a16:creationId xmlns:a16="http://schemas.microsoft.com/office/drawing/2014/main" id="{40C0ACA2-D45A-8C71-9737-6600832EF365}"/>
              </a:ext>
            </a:extLst>
          </p:cNvPr>
          <p:cNvSpPr txBox="1"/>
          <p:nvPr/>
        </p:nvSpPr>
        <p:spPr>
          <a:xfrm>
            <a:off x="4534176" y="288901"/>
            <a:ext cx="7316339" cy="1200329"/>
          </a:xfrm>
          <a:prstGeom prst="rect">
            <a:avLst/>
          </a:prstGeom>
          <a:noFill/>
          <a:ln w="38100">
            <a:solidFill>
              <a:srgbClr val="0070C0"/>
            </a:solidFill>
          </a:ln>
        </p:spPr>
        <p:txBody>
          <a:bodyPr wrap="square">
            <a:spAutoFit/>
          </a:bodyPr>
          <a:lstStyle/>
          <a:p>
            <a:r>
              <a:rPr lang="en-US" sz="1800" b="0" i="0" u="none" strike="noStrike" baseline="0" dirty="0">
                <a:solidFill>
                  <a:srgbClr val="000000"/>
                </a:solidFill>
                <a:latin typeface="Times" panose="02020603050405020304" pitchFamily="18" charset="0"/>
                <a:cs typeface="Times" panose="02020603050405020304" pitchFamily="18" charset="0"/>
              </a:rPr>
              <a:t> the diseased bowel and mesentery treated by SP have been shown to return to normal within 12 months after surgery, with evidence of radiographic, endoscopic, histologic, and cytokine production normalization of the treated bowel segment within one year after surgery…..</a:t>
            </a:r>
            <a:endParaRPr lang="it-IT" dirty="0">
              <a:latin typeface="Times" panose="02020603050405020304" pitchFamily="18" charset="0"/>
              <a:cs typeface="Times" panose="02020603050405020304" pitchFamily="18" charset="0"/>
            </a:endParaRPr>
          </a:p>
        </p:txBody>
      </p:sp>
      <p:pic>
        <p:nvPicPr>
          <p:cNvPr id="3" name="Immagine 2">
            <a:extLst>
              <a:ext uri="{FF2B5EF4-FFF2-40B4-BE49-F238E27FC236}">
                <a16:creationId xmlns:a16="http://schemas.microsoft.com/office/drawing/2014/main" id="{CBA3DEC1-0057-53A7-63A7-5EEF5157B213}"/>
              </a:ext>
            </a:extLst>
          </p:cNvPr>
          <p:cNvPicPr>
            <a:picLocks noChangeAspect="1"/>
          </p:cNvPicPr>
          <p:nvPr/>
        </p:nvPicPr>
        <p:blipFill>
          <a:blip r:embed="rId3"/>
          <a:stretch>
            <a:fillRect/>
          </a:stretch>
        </p:blipFill>
        <p:spPr>
          <a:xfrm>
            <a:off x="130248" y="57152"/>
            <a:ext cx="4228083" cy="1663829"/>
          </a:xfrm>
          <a:prstGeom prst="rect">
            <a:avLst/>
          </a:prstGeom>
          <a:ln w="12700">
            <a:solidFill>
              <a:schemeClr val="accent1"/>
            </a:solidFill>
          </a:ln>
        </p:spPr>
      </p:pic>
      <p:sp>
        <p:nvSpPr>
          <p:cNvPr id="11" name="CasellaDiTesto 10">
            <a:extLst>
              <a:ext uri="{FF2B5EF4-FFF2-40B4-BE49-F238E27FC236}">
                <a16:creationId xmlns:a16="http://schemas.microsoft.com/office/drawing/2014/main" id="{5763DB6B-1083-C486-C18E-5F1930D1A0AE}"/>
              </a:ext>
            </a:extLst>
          </p:cNvPr>
          <p:cNvSpPr txBox="1"/>
          <p:nvPr/>
        </p:nvSpPr>
        <p:spPr>
          <a:xfrm>
            <a:off x="0" y="1745004"/>
            <a:ext cx="6154946" cy="261610"/>
          </a:xfrm>
          <a:prstGeom prst="rect">
            <a:avLst/>
          </a:prstGeom>
          <a:noFill/>
        </p:spPr>
        <p:txBody>
          <a:bodyPr wrap="square">
            <a:spAutoFit/>
          </a:bodyPr>
          <a:lstStyle/>
          <a:p>
            <a:r>
              <a:rPr lang="en-US" sz="1100" dirty="0">
                <a:effectLst/>
                <a:latin typeface="Times New Roman" panose="02020603050405020304" pitchFamily="18" charset="0"/>
              </a:rPr>
              <a:t>DISEASES OF THE COLON &amp; RECTUM VOLUME 55: 6 (2012)</a:t>
            </a:r>
            <a:endParaRPr lang="it-IT" sz="1100" dirty="0"/>
          </a:p>
        </p:txBody>
      </p:sp>
      <p:pic>
        <p:nvPicPr>
          <p:cNvPr id="15" name="Immagine 14">
            <a:extLst>
              <a:ext uri="{FF2B5EF4-FFF2-40B4-BE49-F238E27FC236}">
                <a16:creationId xmlns:a16="http://schemas.microsoft.com/office/drawing/2014/main" id="{F5A6FB1E-56DB-37A5-99F5-9C830FC8D9A7}"/>
              </a:ext>
            </a:extLst>
          </p:cNvPr>
          <p:cNvPicPr>
            <a:picLocks noChangeAspect="1"/>
          </p:cNvPicPr>
          <p:nvPr/>
        </p:nvPicPr>
        <p:blipFill>
          <a:blip r:embed="rId4"/>
          <a:stretch>
            <a:fillRect/>
          </a:stretch>
        </p:blipFill>
        <p:spPr>
          <a:xfrm>
            <a:off x="4774146" y="2294385"/>
            <a:ext cx="2819336" cy="3180608"/>
          </a:xfrm>
          <a:prstGeom prst="rect">
            <a:avLst/>
          </a:prstGeom>
        </p:spPr>
      </p:pic>
      <p:pic>
        <p:nvPicPr>
          <p:cNvPr id="16" name="Immagine 2">
            <a:extLst>
              <a:ext uri="{FF2B5EF4-FFF2-40B4-BE49-F238E27FC236}">
                <a16:creationId xmlns:a16="http://schemas.microsoft.com/office/drawing/2014/main" id="{CF5DB71A-7D09-AB79-48F7-B2FD214F9EB0}"/>
              </a:ext>
            </a:extLst>
          </p:cNvPr>
          <p:cNvPicPr>
            <a:picLocks noChangeAspect="1"/>
          </p:cNvPicPr>
          <p:nvPr/>
        </p:nvPicPr>
        <p:blipFill rotWithShape="1">
          <a:blip r:embed="rId5"/>
          <a:srcRect l="57557" t="61370" r="10864" b="5011"/>
          <a:stretch/>
        </p:blipFill>
        <p:spPr>
          <a:xfrm>
            <a:off x="8007614" y="3078253"/>
            <a:ext cx="3382154" cy="2024529"/>
          </a:xfrm>
          <a:prstGeom prst="rect">
            <a:avLst/>
          </a:prstGeom>
          <a:ln w="9525">
            <a:solidFill>
              <a:schemeClr val="tx1"/>
            </a:solidFill>
          </a:ln>
        </p:spPr>
      </p:pic>
      <p:pic>
        <p:nvPicPr>
          <p:cNvPr id="2" name="Immagine 1" descr="Immagine che contiene persona, Carne, interno, cibo&#10;&#10;Descrizione generata automaticamente">
            <a:extLst>
              <a:ext uri="{FF2B5EF4-FFF2-40B4-BE49-F238E27FC236}">
                <a16:creationId xmlns:a16="http://schemas.microsoft.com/office/drawing/2014/main" id="{2963C6FD-F978-7463-B636-B77C6A5BC6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248" y="2109719"/>
            <a:ext cx="4247238" cy="4482682"/>
          </a:xfrm>
          <a:prstGeom prst="rect">
            <a:avLst/>
          </a:prstGeom>
        </p:spPr>
      </p:pic>
    </p:spTree>
    <p:extLst>
      <p:ext uri="{BB962C8B-B14F-4D97-AF65-F5344CB8AC3E}">
        <p14:creationId xmlns:p14="http://schemas.microsoft.com/office/powerpoint/2010/main" val="49165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F963E-2EE1-BF1C-6429-FD16BDC4928D}"/>
            </a:ext>
          </a:extLst>
        </p:cNvPr>
        <p:cNvGrpSpPr/>
        <p:nvPr/>
      </p:nvGrpSpPr>
      <p:grpSpPr>
        <a:xfrm>
          <a:off x="0" y="0"/>
          <a:ext cx="0" cy="0"/>
          <a:chOff x="0" y="0"/>
          <a:chExt cx="0" cy="0"/>
        </a:xfrm>
      </p:grpSpPr>
      <p:sp>
        <p:nvSpPr>
          <p:cNvPr id="9" name="CasellaDiTesto 8">
            <a:extLst>
              <a:ext uri="{FF2B5EF4-FFF2-40B4-BE49-F238E27FC236}">
                <a16:creationId xmlns:a16="http://schemas.microsoft.com/office/drawing/2014/main" id="{6FA6FF3C-38B1-B90E-B41F-30654BDE85DD}"/>
              </a:ext>
            </a:extLst>
          </p:cNvPr>
          <p:cNvSpPr txBox="1"/>
          <p:nvPr/>
        </p:nvSpPr>
        <p:spPr>
          <a:xfrm>
            <a:off x="8123520" y="852148"/>
            <a:ext cx="2627447" cy="523220"/>
          </a:xfrm>
          <a:prstGeom prst="rect">
            <a:avLst/>
          </a:prstGeom>
          <a:noFill/>
        </p:spPr>
        <p:txBody>
          <a:bodyPr wrap="square" rtlCol="0">
            <a:spAutoFit/>
          </a:bodyPr>
          <a:lstStyle/>
          <a:p>
            <a:r>
              <a:rPr lang="it-IT" sz="2800" dirty="0" err="1">
                <a:latin typeface="Times New Roman" panose="02020603050405020304" pitchFamily="18" charset="0"/>
                <a:cs typeface="Times New Roman" panose="02020603050405020304" pitchFamily="18" charset="0"/>
              </a:rPr>
              <a:t>Resect</a:t>
            </a:r>
            <a:r>
              <a:rPr lang="it-IT" sz="2800" dirty="0">
                <a:latin typeface="Times New Roman" panose="02020603050405020304" pitchFamily="18" charset="0"/>
                <a:cs typeface="Times New Roman" panose="02020603050405020304" pitchFamily="18" charset="0"/>
              </a:rPr>
              <a:t> or </a:t>
            </a:r>
            <a:r>
              <a:rPr lang="it-IT" sz="2800" dirty="0" err="1">
                <a:latin typeface="Times New Roman" panose="02020603050405020304" pitchFamily="18" charset="0"/>
                <a:cs typeface="Times New Roman" panose="02020603050405020304" pitchFamily="18" charset="0"/>
              </a:rPr>
              <a:t>spare</a:t>
            </a:r>
            <a:r>
              <a:rPr lang="it-IT" sz="2800" dirty="0">
                <a:latin typeface="Times New Roman" panose="02020603050405020304" pitchFamily="18" charset="0"/>
                <a:cs typeface="Times New Roman" panose="02020603050405020304" pitchFamily="18" charset="0"/>
              </a:rPr>
              <a:t>? </a:t>
            </a:r>
          </a:p>
        </p:txBody>
      </p:sp>
      <p:sp>
        <p:nvSpPr>
          <p:cNvPr id="10" name="Fumetto: ovale 9">
            <a:extLst>
              <a:ext uri="{FF2B5EF4-FFF2-40B4-BE49-F238E27FC236}">
                <a16:creationId xmlns:a16="http://schemas.microsoft.com/office/drawing/2014/main" id="{DF75706D-3DCD-9852-8267-ED5992D36A97}"/>
              </a:ext>
            </a:extLst>
          </p:cNvPr>
          <p:cNvSpPr/>
          <p:nvPr/>
        </p:nvSpPr>
        <p:spPr>
          <a:xfrm>
            <a:off x="7964513" y="519469"/>
            <a:ext cx="2759354" cy="1188579"/>
          </a:xfrm>
          <a:prstGeom prst="wedgeEllipseCallout">
            <a:avLst>
              <a:gd name="adj1" fmla="val -63538"/>
              <a:gd name="adj2" fmla="val 73474"/>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a:extLst>
              <a:ext uri="{FF2B5EF4-FFF2-40B4-BE49-F238E27FC236}">
                <a16:creationId xmlns:a16="http://schemas.microsoft.com/office/drawing/2014/main" id="{24CF32FF-9C2F-104C-DD09-ADD0C0AC0618}"/>
              </a:ext>
            </a:extLst>
          </p:cNvPr>
          <p:cNvPicPr>
            <a:picLocks noChangeAspect="1"/>
          </p:cNvPicPr>
          <p:nvPr/>
        </p:nvPicPr>
        <p:blipFill>
          <a:blip r:embed="rId3"/>
          <a:stretch>
            <a:fillRect/>
          </a:stretch>
        </p:blipFill>
        <p:spPr>
          <a:xfrm>
            <a:off x="11454677" y="6160258"/>
            <a:ext cx="601091" cy="536804"/>
          </a:xfrm>
          <a:prstGeom prst="rect">
            <a:avLst/>
          </a:prstGeom>
        </p:spPr>
      </p:pic>
      <p:pic>
        <p:nvPicPr>
          <p:cNvPr id="12" name="Immagine 11" descr="Immagine che contiene illustrazione, vestiti, Animazione, cartone animato&#10;&#10;Il contenuto generato dall'IA potrebbe non essere corretto.">
            <a:extLst>
              <a:ext uri="{FF2B5EF4-FFF2-40B4-BE49-F238E27FC236}">
                <a16:creationId xmlns:a16="http://schemas.microsoft.com/office/drawing/2014/main" id="{75CECD44-D0D4-523A-85E6-B9A3D73CE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7810" y="0"/>
            <a:ext cx="4572000" cy="6858000"/>
          </a:xfrm>
          <a:prstGeom prst="rect">
            <a:avLst/>
          </a:prstGeom>
        </p:spPr>
      </p:pic>
      <p:pic>
        <p:nvPicPr>
          <p:cNvPr id="2" name="Immagine 1">
            <a:extLst>
              <a:ext uri="{FF2B5EF4-FFF2-40B4-BE49-F238E27FC236}">
                <a16:creationId xmlns:a16="http://schemas.microsoft.com/office/drawing/2014/main" id="{512BB041-ED28-3370-6DAB-1CF3D3B30D51}"/>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harpenSoften amount="100000"/>
                    </a14:imgEffect>
                    <a14:imgEffect>
                      <a14:saturation sat="400000"/>
                    </a14:imgEffect>
                  </a14:imgLayer>
                </a14:imgProps>
              </a:ext>
              <a:ext uri="{28A0092B-C50C-407E-A947-70E740481C1C}">
                <a14:useLocalDpi xmlns:a14="http://schemas.microsoft.com/office/drawing/2010/main" val="0"/>
              </a:ext>
            </a:extLst>
          </a:blip>
          <a:srcRect l="6472" b="33870"/>
          <a:stretch/>
        </p:blipFill>
        <p:spPr>
          <a:xfrm>
            <a:off x="136232" y="6190801"/>
            <a:ext cx="784593" cy="530431"/>
          </a:xfrm>
          <a:prstGeom prst="rect">
            <a:avLst/>
          </a:prstGeom>
        </p:spPr>
      </p:pic>
    </p:spTree>
    <p:extLst>
      <p:ext uri="{BB962C8B-B14F-4D97-AF65-F5344CB8AC3E}">
        <p14:creationId xmlns:p14="http://schemas.microsoft.com/office/powerpoint/2010/main" val="268351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852899C-02CB-417A-B1E8-E66D46D52D5B}"/>
              </a:ext>
            </a:extLst>
          </p:cNvPr>
          <p:cNvPicPr>
            <a:picLocks noChangeAspect="1"/>
          </p:cNvPicPr>
          <p:nvPr/>
        </p:nvPicPr>
        <p:blipFill rotWithShape="1">
          <a:blip r:embed="rId3"/>
          <a:srcRect l="23981" t="57535" r="61574" b="35136"/>
          <a:stretch/>
        </p:blipFill>
        <p:spPr>
          <a:xfrm>
            <a:off x="5947688" y="987376"/>
            <a:ext cx="1761067" cy="502356"/>
          </a:xfrm>
          <a:prstGeom prst="rect">
            <a:avLst/>
          </a:prstGeom>
        </p:spPr>
      </p:pic>
      <p:pic>
        <p:nvPicPr>
          <p:cNvPr id="10" name="Immagine 9">
            <a:extLst>
              <a:ext uri="{FF2B5EF4-FFF2-40B4-BE49-F238E27FC236}">
                <a16:creationId xmlns:a16="http://schemas.microsoft.com/office/drawing/2014/main" id="{5988669F-C90E-4466-A1F3-822118EF2523}"/>
              </a:ext>
            </a:extLst>
          </p:cNvPr>
          <p:cNvPicPr>
            <a:picLocks noChangeAspect="1"/>
          </p:cNvPicPr>
          <p:nvPr/>
        </p:nvPicPr>
        <p:blipFill rotWithShape="1">
          <a:blip r:embed="rId4"/>
          <a:srcRect l="31760" t="30443" r="33147" b="17351"/>
          <a:stretch/>
        </p:blipFill>
        <p:spPr>
          <a:xfrm>
            <a:off x="436960" y="2569352"/>
            <a:ext cx="4278489" cy="3578576"/>
          </a:xfrm>
          <a:prstGeom prst="rect">
            <a:avLst/>
          </a:prstGeom>
        </p:spPr>
      </p:pic>
      <p:pic>
        <p:nvPicPr>
          <p:cNvPr id="11" name="Immagine 10">
            <a:extLst>
              <a:ext uri="{FF2B5EF4-FFF2-40B4-BE49-F238E27FC236}">
                <a16:creationId xmlns:a16="http://schemas.microsoft.com/office/drawing/2014/main" id="{62BD266E-EF3A-42D2-A379-AF9208CF696C}"/>
              </a:ext>
            </a:extLst>
          </p:cNvPr>
          <p:cNvPicPr>
            <a:picLocks noChangeAspect="1"/>
          </p:cNvPicPr>
          <p:nvPr/>
        </p:nvPicPr>
        <p:blipFill rotWithShape="1">
          <a:blip r:embed="rId5"/>
          <a:srcRect l="24352" t="20727" r="51111" b="29537"/>
          <a:stretch/>
        </p:blipFill>
        <p:spPr>
          <a:xfrm>
            <a:off x="5161280" y="2738684"/>
            <a:ext cx="2991555" cy="3409244"/>
          </a:xfrm>
          <a:prstGeom prst="rect">
            <a:avLst/>
          </a:prstGeom>
        </p:spPr>
      </p:pic>
      <p:pic>
        <p:nvPicPr>
          <p:cNvPr id="12" name="Immagine 11">
            <a:extLst>
              <a:ext uri="{FF2B5EF4-FFF2-40B4-BE49-F238E27FC236}">
                <a16:creationId xmlns:a16="http://schemas.microsoft.com/office/drawing/2014/main" id="{A487F8E0-3AA8-4532-A73E-9AA89370D550}"/>
              </a:ext>
            </a:extLst>
          </p:cNvPr>
          <p:cNvPicPr>
            <a:picLocks noChangeAspect="1"/>
          </p:cNvPicPr>
          <p:nvPr/>
        </p:nvPicPr>
        <p:blipFill rotWithShape="1">
          <a:blip r:embed="rId5"/>
          <a:srcRect l="50555" t="23114" r="26204" b="42877"/>
          <a:stretch/>
        </p:blipFill>
        <p:spPr>
          <a:xfrm>
            <a:off x="8345218" y="2955996"/>
            <a:ext cx="3409822" cy="2805288"/>
          </a:xfrm>
          <a:prstGeom prst="rect">
            <a:avLst/>
          </a:prstGeom>
        </p:spPr>
      </p:pic>
      <p:sp>
        <p:nvSpPr>
          <p:cNvPr id="4" name="Rettangolo 3">
            <a:extLst>
              <a:ext uri="{FF2B5EF4-FFF2-40B4-BE49-F238E27FC236}">
                <a16:creationId xmlns:a16="http://schemas.microsoft.com/office/drawing/2014/main" id="{1B047415-7D55-4487-BAF5-544D34B7B8F4}"/>
              </a:ext>
            </a:extLst>
          </p:cNvPr>
          <p:cNvSpPr/>
          <p:nvPr/>
        </p:nvSpPr>
        <p:spPr>
          <a:xfrm>
            <a:off x="5226755" y="3435263"/>
            <a:ext cx="2926080" cy="623170"/>
          </a:xfrm>
          <a:prstGeom prst="rect">
            <a:avLst/>
          </a:prstGeom>
          <a:noFill/>
          <a:ln w="28575">
            <a:solidFill>
              <a:srgbClr val="B42A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7937DEC5-9829-5C0C-B3EA-C028D915071E}"/>
              </a:ext>
            </a:extLst>
          </p:cNvPr>
          <p:cNvPicPr>
            <a:picLocks noChangeAspect="1"/>
          </p:cNvPicPr>
          <p:nvPr/>
        </p:nvPicPr>
        <p:blipFill>
          <a:blip r:embed="rId6"/>
          <a:stretch>
            <a:fillRect/>
          </a:stretch>
        </p:blipFill>
        <p:spPr>
          <a:xfrm>
            <a:off x="11292378" y="5948689"/>
            <a:ext cx="716482" cy="639853"/>
          </a:xfrm>
          <a:prstGeom prst="rect">
            <a:avLst/>
          </a:prstGeom>
        </p:spPr>
      </p:pic>
      <p:pic>
        <p:nvPicPr>
          <p:cNvPr id="7" name="Picture 2" descr="Risultati immagini per kill bill">
            <a:extLst>
              <a:ext uri="{FF2B5EF4-FFF2-40B4-BE49-F238E27FC236}">
                <a16:creationId xmlns:a16="http://schemas.microsoft.com/office/drawing/2014/main" id="{488A0647-7206-56DC-375D-4500BF83AC9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37246" y="39110"/>
            <a:ext cx="3371614" cy="1896533"/>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4A18A824-27F9-DF8A-3AA4-F969260CBAEB}"/>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sharpenSoften amount="100000"/>
                    </a14:imgEffect>
                    <a14:imgEffect>
                      <a14:saturation sat="400000"/>
                    </a14:imgEffect>
                  </a14:imgLayer>
                </a14:imgProps>
              </a:ext>
              <a:ext uri="{28A0092B-C50C-407E-A947-70E740481C1C}">
                <a14:useLocalDpi xmlns:a14="http://schemas.microsoft.com/office/drawing/2010/main" val="0"/>
              </a:ext>
            </a:extLst>
          </a:blip>
          <a:srcRect l="6472" b="33870"/>
          <a:stretch/>
        </p:blipFill>
        <p:spPr>
          <a:xfrm>
            <a:off x="687837" y="6051738"/>
            <a:ext cx="784593" cy="536804"/>
          </a:xfrm>
          <a:prstGeom prst="rect">
            <a:avLst/>
          </a:prstGeom>
        </p:spPr>
      </p:pic>
      <p:sp>
        <p:nvSpPr>
          <p:cNvPr id="9" name="Rettangolo 8">
            <a:extLst>
              <a:ext uri="{FF2B5EF4-FFF2-40B4-BE49-F238E27FC236}">
                <a16:creationId xmlns:a16="http://schemas.microsoft.com/office/drawing/2014/main" id="{374CF510-F795-A9C6-D932-FD1967C72EF4}"/>
              </a:ext>
            </a:extLst>
          </p:cNvPr>
          <p:cNvSpPr/>
          <p:nvPr/>
        </p:nvSpPr>
        <p:spPr>
          <a:xfrm>
            <a:off x="0" y="0"/>
            <a:ext cx="28065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it-IT" sz="3200" dirty="0">
                <a:latin typeface="Times New Roman" panose="02020603050405020304" pitchFamily="18" charset="0"/>
                <a:cs typeface="Times New Roman" panose="02020603050405020304" pitchFamily="18" charset="0"/>
              </a:rPr>
              <a:t>KONO</a:t>
            </a:r>
          </a:p>
        </p:txBody>
      </p:sp>
      <p:pic>
        <p:nvPicPr>
          <p:cNvPr id="13" name="Immagine 12">
            <a:extLst>
              <a:ext uri="{FF2B5EF4-FFF2-40B4-BE49-F238E27FC236}">
                <a16:creationId xmlns:a16="http://schemas.microsoft.com/office/drawing/2014/main" id="{0ECD9BC7-0CD3-5459-0F2F-67820E36A07E}"/>
              </a:ext>
            </a:extLst>
          </p:cNvPr>
          <p:cNvPicPr>
            <a:picLocks noChangeAspect="1"/>
          </p:cNvPicPr>
          <p:nvPr/>
        </p:nvPicPr>
        <p:blipFill rotWithShape="1">
          <a:blip r:embed="rId10"/>
          <a:srcRect l="24259" t="32584" r="27963" b="28714"/>
          <a:stretch/>
        </p:blipFill>
        <p:spPr>
          <a:xfrm>
            <a:off x="577664" y="214754"/>
            <a:ext cx="5073017" cy="22137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72717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DD558CC-E0F8-F997-6792-A693E289841D}"/>
              </a:ext>
            </a:extLst>
          </p:cNvPr>
          <p:cNvPicPr>
            <a:picLocks noGrp="1" noChangeAspect="1"/>
          </p:cNvPicPr>
          <p:nvPr>
            <p:ph idx="1"/>
          </p:nvPr>
        </p:nvPicPr>
        <p:blipFill>
          <a:blip r:embed="rId2"/>
          <a:stretch>
            <a:fillRect/>
          </a:stretch>
        </p:blipFill>
        <p:spPr>
          <a:xfrm>
            <a:off x="753772" y="195749"/>
            <a:ext cx="5705667" cy="2108067"/>
          </a:xfrm>
          <a:ln>
            <a:solidFill>
              <a:schemeClr val="accent1"/>
            </a:solidFill>
          </a:ln>
        </p:spPr>
      </p:pic>
      <p:sp>
        <p:nvSpPr>
          <p:cNvPr id="10" name="Rettangolo 9">
            <a:extLst>
              <a:ext uri="{FF2B5EF4-FFF2-40B4-BE49-F238E27FC236}">
                <a16:creationId xmlns:a16="http://schemas.microsoft.com/office/drawing/2014/main" id="{A26D4B41-FB77-1F03-9887-752E8FFF5EF3}"/>
              </a:ext>
            </a:extLst>
          </p:cNvPr>
          <p:cNvSpPr/>
          <p:nvPr/>
        </p:nvSpPr>
        <p:spPr>
          <a:xfrm>
            <a:off x="0" y="0"/>
            <a:ext cx="28065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it-IT" sz="3200" dirty="0" err="1">
                <a:latin typeface="Times New Roman" panose="02020603050405020304" pitchFamily="18" charset="0"/>
                <a:cs typeface="Times New Roman" panose="02020603050405020304" pitchFamily="18" charset="0"/>
              </a:rPr>
              <a:t>SuPREMe</a:t>
            </a:r>
            <a:endParaRPr lang="it-IT" sz="32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C17E1FB-0CAF-8D0E-79DD-83D5482B0F66}"/>
              </a:ext>
            </a:extLst>
          </p:cNvPr>
          <p:cNvPicPr>
            <a:picLocks noChangeAspect="1"/>
          </p:cNvPicPr>
          <p:nvPr/>
        </p:nvPicPr>
        <p:blipFill>
          <a:blip r:embed="rId3"/>
          <a:stretch>
            <a:fillRect/>
          </a:stretch>
        </p:blipFill>
        <p:spPr>
          <a:xfrm>
            <a:off x="7087231" y="153846"/>
            <a:ext cx="4564717" cy="5299380"/>
          </a:xfrm>
          <a:prstGeom prst="rect">
            <a:avLst/>
          </a:prstGeom>
          <a:ln w="19050">
            <a:solidFill>
              <a:schemeClr val="tx1"/>
            </a:solidFill>
          </a:ln>
        </p:spPr>
      </p:pic>
      <p:sp>
        <p:nvSpPr>
          <p:cNvPr id="12" name="TextBox 11">
            <a:extLst>
              <a:ext uri="{FF2B5EF4-FFF2-40B4-BE49-F238E27FC236}">
                <a16:creationId xmlns:a16="http://schemas.microsoft.com/office/drawing/2014/main" id="{09078329-BE58-461D-4FAA-F45B04738B45}"/>
              </a:ext>
            </a:extLst>
          </p:cNvPr>
          <p:cNvSpPr txBox="1"/>
          <p:nvPr/>
        </p:nvSpPr>
        <p:spPr>
          <a:xfrm>
            <a:off x="4148199" y="2325021"/>
            <a:ext cx="2454518" cy="369332"/>
          </a:xfrm>
          <a:prstGeom prst="rect">
            <a:avLst/>
          </a:prstGeom>
          <a:noFill/>
        </p:spPr>
        <p:txBody>
          <a:bodyPr wrap="none" rtlCol="0">
            <a:spAutoFit/>
          </a:bodyPr>
          <a:lstStyle/>
          <a:p>
            <a:r>
              <a:rPr lang="it-IT" i="1" dirty="0" err="1">
                <a:latin typeface="Times" panose="02020603050405020304" pitchFamily="18" charset="0"/>
                <a:cs typeface="Times" panose="02020603050405020304" pitchFamily="18" charset="0"/>
              </a:rPr>
              <a:t>Annals</a:t>
            </a:r>
            <a:r>
              <a:rPr lang="it-IT" i="1" dirty="0">
                <a:latin typeface="Times" panose="02020603050405020304" pitchFamily="18" charset="0"/>
                <a:cs typeface="Times" panose="02020603050405020304" pitchFamily="18" charset="0"/>
              </a:rPr>
              <a:t> of Surgery, 2020</a:t>
            </a:r>
          </a:p>
        </p:txBody>
      </p:sp>
      <p:pic>
        <p:nvPicPr>
          <p:cNvPr id="6" name="Immagine 5">
            <a:extLst>
              <a:ext uri="{FF2B5EF4-FFF2-40B4-BE49-F238E27FC236}">
                <a16:creationId xmlns:a16="http://schemas.microsoft.com/office/drawing/2014/main" id="{88D64591-1A9E-22C2-7790-BAD0C286A45F}"/>
              </a:ext>
            </a:extLst>
          </p:cNvPr>
          <p:cNvPicPr>
            <a:picLocks noChangeAspect="1"/>
          </p:cNvPicPr>
          <p:nvPr/>
        </p:nvPicPr>
        <p:blipFill>
          <a:blip r:embed="rId4"/>
          <a:stretch>
            <a:fillRect/>
          </a:stretch>
        </p:blipFill>
        <p:spPr>
          <a:xfrm>
            <a:off x="11320119" y="6122867"/>
            <a:ext cx="665778" cy="594572"/>
          </a:xfrm>
          <a:prstGeom prst="rect">
            <a:avLst/>
          </a:prstGeom>
        </p:spPr>
      </p:pic>
      <p:sp>
        <p:nvSpPr>
          <p:cNvPr id="8" name="CasellaDiTesto 7">
            <a:extLst>
              <a:ext uri="{FF2B5EF4-FFF2-40B4-BE49-F238E27FC236}">
                <a16:creationId xmlns:a16="http://schemas.microsoft.com/office/drawing/2014/main" id="{18366FEA-40F3-C820-C233-2C6CC6FF2D5D}"/>
              </a:ext>
            </a:extLst>
          </p:cNvPr>
          <p:cNvSpPr txBox="1"/>
          <p:nvPr/>
        </p:nvSpPr>
        <p:spPr>
          <a:xfrm>
            <a:off x="540052" y="2803536"/>
            <a:ext cx="6400799" cy="2308324"/>
          </a:xfrm>
          <a:prstGeom prst="rect">
            <a:avLst/>
          </a:prstGeom>
          <a:noFill/>
        </p:spPr>
        <p:txBody>
          <a:bodyPr wrap="square">
            <a:spAutoFit/>
          </a:bodyPr>
          <a:lstStyle/>
          <a:p>
            <a:pPr algn="l"/>
            <a:r>
              <a:rPr lang="en-US" sz="1800" b="0" i="0" u="none" strike="noStrike" baseline="0" dirty="0">
                <a:latin typeface="Times" panose="02020603050405020304" pitchFamily="18" charset="0"/>
                <a:cs typeface="Times" panose="02020603050405020304" pitchFamily="18" charset="0"/>
              </a:rPr>
              <a:t>Randomized controlled trial (RCT) </a:t>
            </a:r>
          </a:p>
          <a:p>
            <a:pPr algn="l"/>
            <a:endParaRPr lang="en-US" sz="1800" b="0" i="0" u="none" strike="noStrike" baseline="0" dirty="0">
              <a:latin typeface="Times" panose="02020603050405020304" pitchFamily="18" charset="0"/>
              <a:cs typeface="Times" panose="02020603050405020304" pitchFamily="18" charset="0"/>
            </a:endParaRPr>
          </a:p>
          <a:p>
            <a:pPr algn="l"/>
            <a:endParaRPr lang="en-US" sz="1800" b="0" i="0" u="none" strike="noStrike" baseline="0" dirty="0">
              <a:latin typeface="Times" panose="02020603050405020304" pitchFamily="18" charset="0"/>
              <a:cs typeface="Times" panose="02020603050405020304" pitchFamily="18" charset="0"/>
            </a:endParaRPr>
          </a:p>
          <a:p>
            <a:pPr algn="l"/>
            <a:r>
              <a:rPr lang="en-US" sz="1800" b="0" i="0" u="none" strike="noStrike" baseline="0" dirty="0">
                <a:latin typeface="Times" panose="02020603050405020304" pitchFamily="18" charset="0"/>
                <a:cs typeface="Times" panose="02020603050405020304" pitchFamily="18" charset="0"/>
              </a:rPr>
              <a:t>Primary endpoint: endoscopic recurrence (ER) (</a:t>
            </a:r>
            <a:r>
              <a:rPr lang="en-US" sz="1800" b="0" i="0" u="none" strike="noStrike" baseline="0" dirty="0" err="1">
                <a:latin typeface="Times" panose="02020603050405020304" pitchFamily="18" charset="0"/>
                <a:cs typeface="Times" panose="02020603050405020304" pitchFamily="18" charset="0"/>
              </a:rPr>
              <a:t>Rutgeerts</a:t>
            </a:r>
            <a:r>
              <a:rPr lang="en-US" sz="1800" b="0" i="0" u="none" strike="noStrike" baseline="0" dirty="0">
                <a:latin typeface="Times" panose="02020603050405020304" pitchFamily="18" charset="0"/>
                <a:cs typeface="Times" panose="02020603050405020304" pitchFamily="18" charset="0"/>
              </a:rPr>
              <a:t> score i2) after 6 months. </a:t>
            </a:r>
          </a:p>
          <a:p>
            <a:pPr algn="l"/>
            <a:r>
              <a:rPr lang="en-US" sz="1800" b="0" i="0" u="none" strike="noStrike" baseline="0" dirty="0">
                <a:latin typeface="Times" panose="02020603050405020304" pitchFamily="18" charset="0"/>
                <a:cs typeface="Times" panose="02020603050405020304" pitchFamily="18" charset="0"/>
              </a:rPr>
              <a:t>Secondary endpoints: clinical recurrence (CR) after 12 and 24</a:t>
            </a:r>
          </a:p>
          <a:p>
            <a:pPr algn="l"/>
            <a:r>
              <a:rPr lang="en-US" sz="1800" b="0" i="0" u="none" strike="noStrike" baseline="0" dirty="0">
                <a:latin typeface="Times" panose="02020603050405020304" pitchFamily="18" charset="0"/>
                <a:cs typeface="Times" panose="02020603050405020304" pitchFamily="18" charset="0"/>
              </a:rPr>
              <a:t>months, ER after 18 months, and surgical recurrence (SR) after 24 months</a:t>
            </a:r>
            <a:endParaRPr lang="it-IT" dirty="0">
              <a:latin typeface="Times" panose="02020603050405020304" pitchFamily="18" charset="0"/>
              <a:cs typeface="Times" panose="02020603050405020304" pitchFamily="18" charset="0"/>
            </a:endParaRPr>
          </a:p>
        </p:txBody>
      </p:sp>
      <p:pic>
        <p:nvPicPr>
          <p:cNvPr id="2" name="Immagine 1">
            <a:extLst>
              <a:ext uri="{FF2B5EF4-FFF2-40B4-BE49-F238E27FC236}">
                <a16:creationId xmlns:a16="http://schemas.microsoft.com/office/drawing/2014/main" id="{7E92FC5E-8AEE-E54B-5D94-34D547F87B02}"/>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harpenSoften amount="100000"/>
                    </a14:imgEffect>
                    <a14:imgEffect>
                      <a14:saturation sat="400000"/>
                    </a14:imgEffect>
                  </a14:imgLayer>
                </a14:imgProps>
              </a:ext>
              <a:ext uri="{28A0092B-C50C-407E-A947-70E740481C1C}">
                <a14:useLocalDpi xmlns:a14="http://schemas.microsoft.com/office/drawing/2010/main" val="0"/>
              </a:ext>
            </a:extLst>
          </a:blip>
          <a:srcRect l="6472" b="33870"/>
          <a:stretch/>
        </p:blipFill>
        <p:spPr>
          <a:xfrm flipV="1">
            <a:off x="280657" y="6072538"/>
            <a:ext cx="906650" cy="644901"/>
          </a:xfrm>
          <a:prstGeom prst="rect">
            <a:avLst/>
          </a:prstGeom>
        </p:spPr>
      </p:pic>
    </p:spTree>
    <p:extLst>
      <p:ext uri="{BB962C8B-B14F-4D97-AF65-F5344CB8AC3E}">
        <p14:creationId xmlns:p14="http://schemas.microsoft.com/office/powerpoint/2010/main" val="2938651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66C34-9582-5855-49B2-0C3DE8F3F1F7}"/>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id="{39716C1F-4024-7EDB-5177-080BF420DC39}"/>
              </a:ext>
            </a:extLst>
          </p:cNvPr>
          <p:cNvPicPr>
            <a:picLocks noChangeAspect="1"/>
          </p:cNvPicPr>
          <p:nvPr/>
        </p:nvPicPr>
        <p:blipFill>
          <a:blip r:embed="rId3"/>
          <a:stretch>
            <a:fillRect/>
          </a:stretch>
        </p:blipFill>
        <p:spPr>
          <a:xfrm>
            <a:off x="11475518" y="6163561"/>
            <a:ext cx="716482" cy="639853"/>
          </a:xfrm>
          <a:prstGeom prst="rect">
            <a:avLst/>
          </a:prstGeom>
        </p:spPr>
      </p:pic>
      <p:pic>
        <p:nvPicPr>
          <p:cNvPr id="14" name="Immagine 13">
            <a:extLst>
              <a:ext uri="{FF2B5EF4-FFF2-40B4-BE49-F238E27FC236}">
                <a16:creationId xmlns:a16="http://schemas.microsoft.com/office/drawing/2014/main" id="{DE656D1A-6097-4B7A-369F-42A3452F847C}"/>
              </a:ext>
            </a:extLst>
          </p:cNvPr>
          <p:cNvPicPr>
            <a:picLocks noChangeAspect="1"/>
          </p:cNvPicPr>
          <p:nvPr/>
        </p:nvPicPr>
        <p:blipFill>
          <a:blip r:embed="rId4"/>
          <a:stretch>
            <a:fillRect/>
          </a:stretch>
        </p:blipFill>
        <p:spPr>
          <a:xfrm>
            <a:off x="187553" y="85630"/>
            <a:ext cx="6557711" cy="1188912"/>
          </a:xfrm>
          <a:prstGeom prst="rect">
            <a:avLst/>
          </a:prstGeom>
        </p:spPr>
      </p:pic>
      <p:pic>
        <p:nvPicPr>
          <p:cNvPr id="16" name="Immagine 15">
            <a:extLst>
              <a:ext uri="{FF2B5EF4-FFF2-40B4-BE49-F238E27FC236}">
                <a16:creationId xmlns:a16="http://schemas.microsoft.com/office/drawing/2014/main" id="{044B69E6-95F2-25A1-8556-8D3140FEA909}"/>
              </a:ext>
            </a:extLst>
          </p:cNvPr>
          <p:cNvPicPr>
            <a:picLocks noChangeAspect="1"/>
          </p:cNvPicPr>
          <p:nvPr/>
        </p:nvPicPr>
        <p:blipFill>
          <a:blip r:embed="rId5"/>
          <a:stretch>
            <a:fillRect/>
          </a:stretch>
        </p:blipFill>
        <p:spPr>
          <a:xfrm>
            <a:off x="0" y="1250187"/>
            <a:ext cx="7258654" cy="4961833"/>
          </a:xfrm>
          <a:prstGeom prst="rect">
            <a:avLst/>
          </a:prstGeom>
        </p:spPr>
      </p:pic>
      <p:sp>
        <p:nvSpPr>
          <p:cNvPr id="18" name="CasellaDiTesto 17">
            <a:extLst>
              <a:ext uri="{FF2B5EF4-FFF2-40B4-BE49-F238E27FC236}">
                <a16:creationId xmlns:a16="http://schemas.microsoft.com/office/drawing/2014/main" id="{FDF20315-C46C-CE6E-9C4D-46BEF8B641B9}"/>
              </a:ext>
            </a:extLst>
          </p:cNvPr>
          <p:cNvSpPr txBox="1"/>
          <p:nvPr/>
        </p:nvSpPr>
        <p:spPr>
          <a:xfrm>
            <a:off x="2568443" y="624285"/>
            <a:ext cx="3170419" cy="261610"/>
          </a:xfrm>
          <a:prstGeom prst="rect">
            <a:avLst/>
          </a:prstGeom>
          <a:noFill/>
        </p:spPr>
        <p:txBody>
          <a:bodyPr wrap="square">
            <a:spAutoFit/>
          </a:bodyPr>
          <a:lstStyle/>
          <a:p>
            <a:pPr>
              <a:buNone/>
            </a:pPr>
            <a:r>
              <a:rPr lang="it-IT" sz="1100" dirty="0" err="1">
                <a:effectLst/>
                <a:latin typeface="AdvTT349184da"/>
              </a:rPr>
              <a:t>Clin</a:t>
            </a:r>
            <a:r>
              <a:rPr lang="it-IT" sz="1100" dirty="0">
                <a:effectLst/>
                <a:latin typeface="AdvTT349184da"/>
              </a:rPr>
              <a:t> Colon </a:t>
            </a:r>
            <a:r>
              <a:rPr lang="it-IT" sz="1100" dirty="0" err="1">
                <a:effectLst/>
                <a:latin typeface="AdvTT349184da"/>
              </a:rPr>
              <a:t>Rectal</a:t>
            </a:r>
            <a:r>
              <a:rPr lang="it-IT" sz="1100" dirty="0">
                <a:effectLst/>
                <a:latin typeface="AdvTT349184da"/>
              </a:rPr>
              <a:t> </a:t>
            </a:r>
            <a:r>
              <a:rPr lang="it-IT" sz="1100" dirty="0" err="1">
                <a:effectLst/>
                <a:latin typeface="AdvTT349184da"/>
              </a:rPr>
              <a:t>Surg</a:t>
            </a:r>
            <a:r>
              <a:rPr lang="it-IT" sz="1100" dirty="0">
                <a:effectLst/>
                <a:latin typeface="AdvTT349184da"/>
              </a:rPr>
              <a:t> 2025;38:113</a:t>
            </a:r>
            <a:r>
              <a:rPr lang="it-IT" sz="1100" dirty="0">
                <a:effectLst/>
                <a:latin typeface="AdvTT349184da+20"/>
              </a:rPr>
              <a:t>–</a:t>
            </a:r>
            <a:r>
              <a:rPr lang="it-IT" sz="1100" dirty="0">
                <a:effectLst/>
                <a:latin typeface="AdvTT349184da"/>
              </a:rPr>
              <a:t>121. </a:t>
            </a:r>
            <a:endParaRPr lang="it-IT" sz="3200" dirty="0"/>
          </a:p>
        </p:txBody>
      </p:sp>
      <p:sp>
        <p:nvSpPr>
          <p:cNvPr id="20" name="CasellaDiTesto 19">
            <a:extLst>
              <a:ext uri="{FF2B5EF4-FFF2-40B4-BE49-F238E27FC236}">
                <a16:creationId xmlns:a16="http://schemas.microsoft.com/office/drawing/2014/main" id="{533CCCCA-C13E-4C8E-8FD7-EE7BD6FB0E0F}"/>
              </a:ext>
            </a:extLst>
          </p:cNvPr>
          <p:cNvSpPr txBox="1"/>
          <p:nvPr/>
        </p:nvSpPr>
        <p:spPr>
          <a:xfrm>
            <a:off x="6461836" y="913428"/>
            <a:ext cx="4614959" cy="923330"/>
          </a:xfrm>
          <a:prstGeom prst="rect">
            <a:avLst/>
          </a:prstGeom>
          <a:noFill/>
        </p:spPr>
        <p:txBody>
          <a:bodyPr wrap="square">
            <a:spAutoFit/>
          </a:bodyPr>
          <a:lstStyle/>
          <a:p>
            <a:pPr>
              <a:buNone/>
            </a:pPr>
            <a:r>
              <a:rPr lang="it-IT" sz="1800" dirty="0">
                <a:effectLst/>
                <a:latin typeface="AdvTT31ea7dbe"/>
              </a:rPr>
              <a:t>«The </a:t>
            </a:r>
            <a:r>
              <a:rPr lang="it-IT" sz="1800" dirty="0" err="1">
                <a:effectLst/>
                <a:latin typeface="AdvTT31ea7dbe"/>
              </a:rPr>
              <a:t>mesentery</a:t>
            </a:r>
            <a:r>
              <a:rPr lang="it-IT" sz="1800" dirty="0">
                <a:effectLst/>
                <a:latin typeface="AdvTT31ea7dbe"/>
              </a:rPr>
              <a:t> </a:t>
            </a:r>
            <a:r>
              <a:rPr lang="it-IT" sz="1800" dirty="0" err="1">
                <a:effectLst/>
                <a:latin typeface="AdvTT31ea7dbe"/>
              </a:rPr>
              <a:t>is</a:t>
            </a:r>
            <a:r>
              <a:rPr lang="it-IT" sz="1800" dirty="0">
                <a:effectLst/>
                <a:latin typeface="AdvTT31ea7dbe"/>
              </a:rPr>
              <a:t> </a:t>
            </a:r>
            <a:r>
              <a:rPr lang="it-IT" sz="1800" dirty="0" err="1">
                <a:effectLst/>
                <a:latin typeface="AdvTT31ea7dbe"/>
              </a:rPr>
              <a:t>now</a:t>
            </a:r>
            <a:r>
              <a:rPr lang="it-IT" sz="1800" dirty="0">
                <a:effectLst/>
                <a:latin typeface="AdvTT31ea7dbe"/>
              </a:rPr>
              <a:t> </a:t>
            </a:r>
            <a:r>
              <a:rPr lang="it-IT" sz="1800" dirty="0" err="1">
                <a:effectLst/>
                <a:latin typeface="AdvTT31ea7dbe"/>
              </a:rPr>
              <a:t>de</a:t>
            </a:r>
            <a:r>
              <a:rPr lang="it-IT" sz="1800" dirty="0" err="1">
                <a:effectLst/>
                <a:latin typeface="AdvTT31ea7dbe+fb"/>
              </a:rPr>
              <a:t>fi</a:t>
            </a:r>
            <a:r>
              <a:rPr lang="it-IT" sz="1800" dirty="0" err="1">
                <a:effectLst/>
                <a:latin typeface="AdvTT31ea7dbe"/>
              </a:rPr>
              <a:t>ned</a:t>
            </a:r>
            <a:r>
              <a:rPr lang="it-IT" sz="1800" dirty="0">
                <a:effectLst/>
                <a:latin typeface="AdvTT31ea7dbe"/>
              </a:rPr>
              <a:t> </a:t>
            </a:r>
            <a:r>
              <a:rPr lang="it-IT" sz="1800" dirty="0" err="1">
                <a:effectLst/>
                <a:latin typeface="AdvTT31ea7dbe"/>
              </a:rPr>
              <a:t>as</a:t>
            </a:r>
            <a:r>
              <a:rPr lang="it-IT" sz="1800" dirty="0">
                <a:effectLst/>
                <a:latin typeface="AdvTT31ea7dbe"/>
              </a:rPr>
              <a:t> the </a:t>
            </a:r>
            <a:r>
              <a:rPr lang="it-IT" sz="1800" dirty="0" err="1">
                <a:effectLst/>
                <a:latin typeface="AdvTT31ea7dbe"/>
              </a:rPr>
              <a:t>organ</a:t>
            </a:r>
            <a:r>
              <a:rPr lang="it-IT" sz="1800" dirty="0">
                <a:effectLst/>
                <a:latin typeface="AdvTT31ea7dbe"/>
              </a:rPr>
              <a:t> in </a:t>
            </a:r>
            <a:r>
              <a:rPr lang="it-IT" sz="1800" dirty="0" err="1">
                <a:effectLst/>
                <a:latin typeface="AdvTT31ea7dbe"/>
              </a:rPr>
              <a:t>which</a:t>
            </a:r>
            <a:r>
              <a:rPr lang="it-IT" sz="1800" dirty="0">
                <a:effectLst/>
                <a:latin typeface="AdvTT31ea7dbe"/>
              </a:rPr>
              <a:t> </a:t>
            </a:r>
            <a:r>
              <a:rPr lang="it-IT" sz="1800" dirty="0" err="1">
                <a:effectLst/>
                <a:latin typeface="AdvTT31ea7dbe"/>
              </a:rPr>
              <a:t>all</a:t>
            </a:r>
            <a:r>
              <a:rPr lang="it-IT" sz="1800" dirty="0">
                <a:effectLst/>
                <a:latin typeface="AdvTT31ea7dbe"/>
              </a:rPr>
              <a:t> </a:t>
            </a:r>
            <a:r>
              <a:rPr lang="it-IT" sz="1800" dirty="0" err="1">
                <a:effectLst/>
                <a:latin typeface="AdvTT31ea7dbe"/>
              </a:rPr>
              <a:t>abdominal</a:t>
            </a:r>
            <a:r>
              <a:rPr lang="it-IT" sz="1800" dirty="0">
                <a:effectLst/>
                <a:latin typeface="AdvTT31ea7dbe"/>
              </a:rPr>
              <a:t> digestive </a:t>
            </a:r>
            <a:r>
              <a:rPr lang="it-IT" sz="1800" dirty="0" err="1">
                <a:effectLst/>
                <a:latin typeface="AdvTT31ea7dbe"/>
              </a:rPr>
              <a:t>organs</a:t>
            </a:r>
            <a:r>
              <a:rPr lang="it-IT" sz="1800" dirty="0">
                <a:effectLst/>
                <a:latin typeface="AdvTT31ea7dbe"/>
              </a:rPr>
              <a:t> </a:t>
            </a:r>
            <a:r>
              <a:rPr lang="it-IT" sz="1800" dirty="0" err="1">
                <a:effectLst/>
                <a:latin typeface="AdvTT31ea7dbe"/>
              </a:rPr>
              <a:t>develop</a:t>
            </a:r>
            <a:r>
              <a:rPr lang="it-IT" sz="1800" dirty="0">
                <a:effectLst/>
                <a:latin typeface="AdvTT31ea7dbe"/>
              </a:rPr>
              <a:t> and </a:t>
            </a:r>
            <a:r>
              <a:rPr lang="it-IT" sz="1800" dirty="0" err="1">
                <a:effectLst/>
                <a:latin typeface="AdvTT31ea7dbe"/>
              </a:rPr>
              <a:t>then</a:t>
            </a:r>
            <a:r>
              <a:rPr lang="it-IT" sz="1800" dirty="0">
                <a:effectLst/>
                <a:latin typeface="AdvTT31ea7dbe"/>
              </a:rPr>
              <a:t> </a:t>
            </a:r>
            <a:r>
              <a:rPr lang="it-IT" sz="1800" dirty="0" err="1">
                <a:effectLst/>
                <a:latin typeface="AdvTT31ea7dbe"/>
              </a:rPr>
              <a:t>remain</a:t>
            </a:r>
            <a:r>
              <a:rPr lang="it-IT" sz="1800" dirty="0">
                <a:effectLst/>
                <a:latin typeface="AdvTT31ea7dbe"/>
              </a:rPr>
              <a:t> </a:t>
            </a:r>
            <a:r>
              <a:rPr lang="it-IT" sz="1800" dirty="0" err="1">
                <a:effectLst/>
                <a:latin typeface="AdvTT31ea7dbe"/>
              </a:rPr>
              <a:t>connected</a:t>
            </a:r>
            <a:r>
              <a:rPr lang="it-IT" sz="1800" dirty="0">
                <a:effectLst/>
                <a:latin typeface="AdvTT31ea7dbe"/>
              </a:rPr>
              <a:t> to»….</a:t>
            </a:r>
            <a:endParaRPr lang="it-IT" dirty="0"/>
          </a:p>
        </p:txBody>
      </p:sp>
      <p:sp>
        <p:nvSpPr>
          <p:cNvPr id="4" name="CasellaDiTesto 3">
            <a:extLst>
              <a:ext uri="{FF2B5EF4-FFF2-40B4-BE49-F238E27FC236}">
                <a16:creationId xmlns:a16="http://schemas.microsoft.com/office/drawing/2014/main" id="{743CBBC4-D6D1-978B-E373-55BD856C874F}"/>
              </a:ext>
            </a:extLst>
          </p:cNvPr>
          <p:cNvSpPr txBox="1"/>
          <p:nvPr/>
        </p:nvSpPr>
        <p:spPr>
          <a:xfrm>
            <a:off x="7389488" y="3100136"/>
            <a:ext cx="4504875" cy="1938992"/>
          </a:xfrm>
          <a:prstGeom prst="rect">
            <a:avLst/>
          </a:prstGeom>
          <a:noFill/>
          <a:ln w="12700">
            <a:solidFill>
              <a:schemeClr val="tx1"/>
            </a:solidFill>
          </a:ln>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Recent studies have recognized the mesentery as a single anatomical and structural unit with functional properties that plays a role in both physiological and pathological  </a:t>
            </a:r>
            <a:r>
              <a:rPr lang="it-IT" sz="2000" b="1" dirty="0" err="1">
                <a:latin typeface="Times New Roman" panose="02020603050405020304" pitchFamily="18" charset="0"/>
                <a:cs typeface="Times New Roman" panose="02020603050405020304" pitchFamily="18" charset="0"/>
              </a:rPr>
              <a:t>mechanisms</a:t>
            </a:r>
            <a:endParaRPr lang="it-IT"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1544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A26D4B41-FB77-1F03-9887-752E8FFF5EF3}"/>
              </a:ext>
            </a:extLst>
          </p:cNvPr>
          <p:cNvSpPr/>
          <p:nvPr/>
        </p:nvSpPr>
        <p:spPr>
          <a:xfrm>
            <a:off x="75304" y="275578"/>
            <a:ext cx="282512" cy="6318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it-IT" sz="3200" dirty="0" err="1">
                <a:latin typeface="Times New Roman" panose="02020603050405020304" pitchFamily="18" charset="0"/>
                <a:cs typeface="Times New Roman" panose="02020603050405020304" pitchFamily="18" charset="0"/>
              </a:rPr>
              <a:t>SuPREMe</a:t>
            </a:r>
            <a:endParaRPr lang="it-IT" sz="32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64DD3B1-DAA7-7E4A-1FA3-D6FE2BE7354D}"/>
              </a:ext>
            </a:extLst>
          </p:cNvPr>
          <p:cNvPicPr>
            <a:picLocks noChangeAspect="1"/>
          </p:cNvPicPr>
          <p:nvPr/>
        </p:nvPicPr>
        <p:blipFill>
          <a:blip r:embed="rId2"/>
          <a:stretch>
            <a:fillRect/>
          </a:stretch>
        </p:blipFill>
        <p:spPr>
          <a:xfrm>
            <a:off x="1413593" y="3481225"/>
            <a:ext cx="4237075" cy="2858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F44138DF-EE84-8518-A32D-EFEC7182FA1A}"/>
              </a:ext>
            </a:extLst>
          </p:cNvPr>
          <p:cNvPicPr>
            <a:picLocks noChangeAspect="1"/>
          </p:cNvPicPr>
          <p:nvPr/>
        </p:nvPicPr>
        <p:blipFill>
          <a:blip r:embed="rId3"/>
          <a:stretch>
            <a:fillRect/>
          </a:stretch>
        </p:blipFill>
        <p:spPr>
          <a:xfrm>
            <a:off x="5860689" y="152708"/>
            <a:ext cx="6020640" cy="58110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16EA6D56-1D51-7F7E-0FD5-C8D424B8FDBC}"/>
              </a:ext>
            </a:extLst>
          </p:cNvPr>
          <p:cNvSpPr txBox="1"/>
          <p:nvPr/>
        </p:nvSpPr>
        <p:spPr>
          <a:xfrm>
            <a:off x="640327" y="1011446"/>
            <a:ext cx="4763655" cy="2308324"/>
          </a:xfrm>
          <a:prstGeom prst="rect">
            <a:avLst/>
          </a:prstGeom>
          <a:noFill/>
          <a:ln w="12700">
            <a:solidFill>
              <a:schemeClr val="accent1"/>
            </a:solidFill>
          </a:ln>
        </p:spPr>
        <p:txBody>
          <a:bodyPr wrap="square">
            <a:spAutoFit/>
          </a:bodyPr>
          <a:lstStyle/>
          <a:p>
            <a:pPr marL="285750" indent="-285750">
              <a:buFont typeface="Arial" panose="020B0604020202020204" pitchFamily="34" charset="0"/>
              <a:buChar char="•"/>
            </a:pPr>
            <a:r>
              <a:rPr lang="en-US" dirty="0">
                <a:latin typeface="Times" panose="02020603050405020304" pitchFamily="18" charset="0"/>
                <a:cs typeface="Times" panose="02020603050405020304" pitchFamily="18" charset="0"/>
              </a:rPr>
              <a:t>significant reduction in postoperative endoscopic recurrence rate, and also a dramatic decrease in the severity of endoscopic recurrence score by using the </a:t>
            </a:r>
            <a:r>
              <a:rPr lang="en-US" dirty="0" err="1">
                <a:latin typeface="Times" panose="02020603050405020304" pitchFamily="18" charset="0"/>
                <a:cs typeface="Times" panose="02020603050405020304" pitchFamily="18" charset="0"/>
              </a:rPr>
              <a:t>Kono</a:t>
            </a:r>
            <a:r>
              <a:rPr lang="en-US" dirty="0">
                <a:latin typeface="Times" panose="02020603050405020304" pitchFamily="18" charset="0"/>
                <a:cs typeface="Times" panose="02020603050405020304" pitchFamily="18" charset="0"/>
              </a:rPr>
              <a:t>-S technique, with no safety issues</a:t>
            </a:r>
          </a:p>
          <a:p>
            <a:pPr marL="285750" indent="-285750">
              <a:buFont typeface="Arial" panose="020B0604020202020204" pitchFamily="34" charset="0"/>
              <a:buChar char="•"/>
            </a:pPr>
            <a:r>
              <a:rPr lang="en-US" dirty="0" err="1">
                <a:latin typeface="Times" panose="02020603050405020304" pitchFamily="18" charset="0"/>
                <a:cs typeface="Times" panose="02020603050405020304" pitchFamily="18" charset="0"/>
              </a:rPr>
              <a:t>Kono</a:t>
            </a:r>
            <a:r>
              <a:rPr lang="en-US" dirty="0">
                <a:latin typeface="Times" panose="02020603050405020304" pitchFamily="18" charset="0"/>
                <a:cs typeface="Times" panose="02020603050405020304" pitchFamily="18" charset="0"/>
              </a:rPr>
              <a:t>-S anastomosis should be considered as a new technique in surgical management of CD in tertiary referral centers.</a:t>
            </a:r>
            <a:endParaRPr lang="it-IT" dirty="0">
              <a:latin typeface="Times" panose="02020603050405020304" pitchFamily="18" charset="0"/>
              <a:cs typeface="Times" panose="02020603050405020304" pitchFamily="18" charset="0"/>
            </a:endParaRPr>
          </a:p>
        </p:txBody>
      </p:sp>
      <p:sp>
        <p:nvSpPr>
          <p:cNvPr id="14" name="TextBox 13">
            <a:extLst>
              <a:ext uri="{FF2B5EF4-FFF2-40B4-BE49-F238E27FC236}">
                <a16:creationId xmlns:a16="http://schemas.microsoft.com/office/drawing/2014/main" id="{565DAA3B-0EA3-2E4A-E7DB-86A47E8EA4B5}"/>
              </a:ext>
            </a:extLst>
          </p:cNvPr>
          <p:cNvSpPr txBox="1"/>
          <p:nvPr/>
        </p:nvSpPr>
        <p:spPr>
          <a:xfrm>
            <a:off x="1597891" y="275578"/>
            <a:ext cx="3140603" cy="461665"/>
          </a:xfrm>
          <a:prstGeom prst="rect">
            <a:avLst/>
          </a:prstGeom>
          <a:noFill/>
          <a:ln w="19050">
            <a:solidFill>
              <a:schemeClr val="tx1"/>
            </a:solidFill>
          </a:ln>
        </p:spPr>
        <p:txBody>
          <a:bodyPr wrap="none" rtlCol="0">
            <a:spAutoFit/>
          </a:bodyPr>
          <a:lstStyle/>
          <a:p>
            <a:r>
              <a:rPr lang="it-IT" sz="2400" dirty="0" err="1">
                <a:latin typeface="Times" panose="02020603050405020304" pitchFamily="18" charset="0"/>
                <a:cs typeface="Times" panose="02020603050405020304" pitchFamily="18" charset="0"/>
              </a:rPr>
              <a:t>Results</a:t>
            </a:r>
            <a:r>
              <a:rPr lang="it-IT" sz="2400" dirty="0">
                <a:latin typeface="Times" panose="02020603050405020304" pitchFamily="18" charset="0"/>
                <a:cs typeface="Times" panose="02020603050405020304" pitchFamily="18" charset="0"/>
              </a:rPr>
              <a:t> and </a:t>
            </a:r>
            <a:r>
              <a:rPr lang="it-IT" sz="2400" dirty="0" err="1">
                <a:latin typeface="Times" panose="02020603050405020304" pitchFamily="18" charset="0"/>
                <a:cs typeface="Times" panose="02020603050405020304" pitchFamily="18" charset="0"/>
              </a:rPr>
              <a:t>conclusions</a:t>
            </a:r>
            <a:endParaRPr lang="it-IT" sz="2400" dirty="0">
              <a:latin typeface="Times" panose="02020603050405020304" pitchFamily="18" charset="0"/>
              <a:cs typeface="Times" panose="02020603050405020304" pitchFamily="18" charset="0"/>
            </a:endParaRPr>
          </a:p>
        </p:txBody>
      </p:sp>
      <p:pic>
        <p:nvPicPr>
          <p:cNvPr id="7" name="Immagine 6">
            <a:extLst>
              <a:ext uri="{FF2B5EF4-FFF2-40B4-BE49-F238E27FC236}">
                <a16:creationId xmlns:a16="http://schemas.microsoft.com/office/drawing/2014/main" id="{F8CA3A3F-BAFC-05BF-273D-A3C55081EB61}"/>
              </a:ext>
            </a:extLst>
          </p:cNvPr>
          <p:cNvPicPr>
            <a:picLocks noChangeAspect="1"/>
          </p:cNvPicPr>
          <p:nvPr/>
        </p:nvPicPr>
        <p:blipFill>
          <a:blip r:embed="rId4"/>
          <a:stretch>
            <a:fillRect/>
          </a:stretch>
        </p:blipFill>
        <p:spPr>
          <a:xfrm>
            <a:off x="11341305" y="6094312"/>
            <a:ext cx="775391" cy="692462"/>
          </a:xfrm>
          <a:prstGeom prst="rect">
            <a:avLst/>
          </a:prstGeom>
        </p:spPr>
      </p:pic>
      <p:pic>
        <p:nvPicPr>
          <p:cNvPr id="2" name="Immagine 1">
            <a:extLst>
              <a:ext uri="{FF2B5EF4-FFF2-40B4-BE49-F238E27FC236}">
                <a16:creationId xmlns:a16="http://schemas.microsoft.com/office/drawing/2014/main" id="{6C902AE2-8284-C158-590E-1609F4979174}"/>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harpenSoften amount="100000"/>
                    </a14:imgEffect>
                    <a14:imgEffect>
                      <a14:saturation sat="400000"/>
                    </a14:imgEffect>
                  </a14:imgLayer>
                </a14:imgProps>
              </a:ext>
              <a:ext uri="{28A0092B-C50C-407E-A947-70E740481C1C}">
                <a14:useLocalDpi xmlns:a14="http://schemas.microsoft.com/office/drawing/2010/main" val="0"/>
              </a:ext>
            </a:extLst>
          </a:blip>
          <a:srcRect l="12989" r="13760" b="33870"/>
          <a:stretch/>
        </p:blipFill>
        <p:spPr>
          <a:xfrm flipV="1">
            <a:off x="430306" y="6069598"/>
            <a:ext cx="710086" cy="644901"/>
          </a:xfrm>
          <a:prstGeom prst="rect">
            <a:avLst/>
          </a:prstGeom>
        </p:spPr>
      </p:pic>
    </p:spTree>
    <p:extLst>
      <p:ext uri="{BB962C8B-B14F-4D97-AF65-F5344CB8AC3E}">
        <p14:creationId xmlns:p14="http://schemas.microsoft.com/office/powerpoint/2010/main" val="997891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A5BF115-03C7-4DF8-B498-31B9A79BE852}"/>
              </a:ext>
            </a:extLst>
          </p:cNvPr>
          <p:cNvPicPr>
            <a:picLocks noChangeAspect="1"/>
          </p:cNvPicPr>
          <p:nvPr/>
        </p:nvPicPr>
        <p:blipFill>
          <a:blip r:embed="rId2"/>
          <a:stretch>
            <a:fillRect/>
          </a:stretch>
        </p:blipFill>
        <p:spPr>
          <a:xfrm>
            <a:off x="11343093" y="5949976"/>
            <a:ext cx="716482" cy="639853"/>
          </a:xfrm>
          <a:prstGeom prst="rect">
            <a:avLst/>
          </a:prstGeom>
        </p:spPr>
      </p:pic>
      <p:sp>
        <p:nvSpPr>
          <p:cNvPr id="8" name="CasellaDiTesto 7">
            <a:extLst>
              <a:ext uri="{FF2B5EF4-FFF2-40B4-BE49-F238E27FC236}">
                <a16:creationId xmlns:a16="http://schemas.microsoft.com/office/drawing/2014/main" id="{0DB8351E-2889-6A4F-A6A6-C0DEF0940675}"/>
              </a:ext>
            </a:extLst>
          </p:cNvPr>
          <p:cNvSpPr txBox="1"/>
          <p:nvPr/>
        </p:nvSpPr>
        <p:spPr>
          <a:xfrm>
            <a:off x="8807116" y="1925053"/>
            <a:ext cx="184731" cy="369332"/>
          </a:xfrm>
          <a:prstGeom prst="rect">
            <a:avLst/>
          </a:prstGeom>
          <a:noFill/>
        </p:spPr>
        <p:txBody>
          <a:bodyPr wrap="none" rtlCol="0">
            <a:spAutoFit/>
          </a:bodyPr>
          <a:lstStyle/>
          <a:p>
            <a:endParaRPr lang="it-IT" dirty="0"/>
          </a:p>
        </p:txBody>
      </p:sp>
      <p:pic>
        <p:nvPicPr>
          <p:cNvPr id="5" name="Picture 4">
            <a:extLst>
              <a:ext uri="{FF2B5EF4-FFF2-40B4-BE49-F238E27FC236}">
                <a16:creationId xmlns:a16="http://schemas.microsoft.com/office/drawing/2014/main" id="{08090D73-4D41-6748-DC3C-C736F5ACA369}"/>
              </a:ext>
            </a:extLst>
          </p:cNvPr>
          <p:cNvPicPr>
            <a:picLocks noChangeAspect="1"/>
          </p:cNvPicPr>
          <p:nvPr/>
        </p:nvPicPr>
        <p:blipFill>
          <a:blip r:embed="rId3"/>
          <a:srcRect t="32582"/>
          <a:stretch>
            <a:fillRect/>
          </a:stretch>
        </p:blipFill>
        <p:spPr>
          <a:xfrm>
            <a:off x="385477" y="190240"/>
            <a:ext cx="6642582" cy="1892067"/>
          </a:xfrm>
          <a:prstGeom prst="rect">
            <a:avLst/>
          </a:prstGeom>
          <a:ln w="3175">
            <a:solidFill>
              <a:schemeClr val="tx1"/>
            </a:solidFill>
          </a:ln>
        </p:spPr>
      </p:pic>
      <p:sp>
        <p:nvSpPr>
          <p:cNvPr id="6" name="TextBox 5">
            <a:extLst>
              <a:ext uri="{FF2B5EF4-FFF2-40B4-BE49-F238E27FC236}">
                <a16:creationId xmlns:a16="http://schemas.microsoft.com/office/drawing/2014/main" id="{80874363-9BE9-285D-0EE0-582A1589A660}"/>
              </a:ext>
            </a:extLst>
          </p:cNvPr>
          <p:cNvSpPr txBox="1"/>
          <p:nvPr/>
        </p:nvSpPr>
        <p:spPr>
          <a:xfrm>
            <a:off x="7721898" y="268171"/>
            <a:ext cx="652743" cy="369332"/>
          </a:xfrm>
          <a:prstGeom prst="rect">
            <a:avLst/>
          </a:prstGeom>
          <a:noFill/>
        </p:spPr>
        <p:txBody>
          <a:bodyPr wrap="none" rtlCol="0">
            <a:spAutoFit/>
          </a:bodyPr>
          <a:lstStyle/>
          <a:p>
            <a:r>
              <a:rPr lang="it-IT" dirty="0"/>
              <a:t>2022</a:t>
            </a:r>
          </a:p>
        </p:txBody>
      </p:sp>
      <p:pic>
        <p:nvPicPr>
          <p:cNvPr id="3" name="Immagine 2">
            <a:extLst>
              <a:ext uri="{FF2B5EF4-FFF2-40B4-BE49-F238E27FC236}">
                <a16:creationId xmlns:a16="http://schemas.microsoft.com/office/drawing/2014/main" id="{31839E2C-8906-2947-2CA7-4697F6C9E5C5}"/>
              </a:ext>
            </a:extLst>
          </p:cNvPr>
          <p:cNvPicPr>
            <a:picLocks noChangeAspect="1"/>
          </p:cNvPicPr>
          <p:nvPr/>
        </p:nvPicPr>
        <p:blipFill>
          <a:blip r:embed="rId4"/>
          <a:srcRect t="10668"/>
          <a:stretch>
            <a:fillRect/>
          </a:stretch>
        </p:blipFill>
        <p:spPr>
          <a:xfrm>
            <a:off x="837485" y="2082307"/>
            <a:ext cx="5738565" cy="4718841"/>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7" name="Rettangolo 6">
            <a:extLst>
              <a:ext uri="{FF2B5EF4-FFF2-40B4-BE49-F238E27FC236}">
                <a16:creationId xmlns:a16="http://schemas.microsoft.com/office/drawing/2014/main" id="{B121667D-A0CD-7A1E-3873-95C1EDA51921}"/>
              </a:ext>
            </a:extLst>
          </p:cNvPr>
          <p:cNvSpPr/>
          <p:nvPr/>
        </p:nvSpPr>
        <p:spPr>
          <a:xfrm>
            <a:off x="54796" y="560173"/>
            <a:ext cx="220777" cy="5915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it-IT" sz="3200" dirty="0">
                <a:latin typeface="Times New Roman" panose="02020603050405020304" pitchFamily="18" charset="0"/>
                <a:cs typeface="Times New Roman" panose="02020603050405020304" pitchFamily="18" charset="0"/>
              </a:rPr>
              <a:t>REMEDY</a:t>
            </a:r>
          </a:p>
        </p:txBody>
      </p:sp>
      <p:pic>
        <p:nvPicPr>
          <p:cNvPr id="11" name="Immagine 10">
            <a:extLst>
              <a:ext uri="{FF2B5EF4-FFF2-40B4-BE49-F238E27FC236}">
                <a16:creationId xmlns:a16="http://schemas.microsoft.com/office/drawing/2014/main" id="{3638F224-A410-709B-D378-70D59A9A7499}"/>
              </a:ext>
            </a:extLst>
          </p:cNvPr>
          <p:cNvPicPr>
            <a:picLocks noChangeAspect="1"/>
          </p:cNvPicPr>
          <p:nvPr/>
        </p:nvPicPr>
        <p:blipFill>
          <a:blip r:embed="rId5"/>
          <a:stretch>
            <a:fillRect/>
          </a:stretch>
        </p:blipFill>
        <p:spPr>
          <a:xfrm>
            <a:off x="7150624" y="602872"/>
            <a:ext cx="2504167" cy="641311"/>
          </a:xfrm>
          <a:prstGeom prst="rect">
            <a:avLst/>
          </a:prstGeom>
        </p:spPr>
      </p:pic>
      <p:pic>
        <p:nvPicPr>
          <p:cNvPr id="12" name="Immagine 11">
            <a:extLst>
              <a:ext uri="{FF2B5EF4-FFF2-40B4-BE49-F238E27FC236}">
                <a16:creationId xmlns:a16="http://schemas.microsoft.com/office/drawing/2014/main" id="{2A49BF57-F304-3EA3-6C65-1A54B346C974}"/>
              </a:ext>
            </a:extLst>
          </p:cNvPr>
          <p:cNvPicPr>
            <a:picLocks noChangeAspect="1"/>
          </p:cNvPicPr>
          <p:nvPr/>
        </p:nvPicPr>
        <p:blipFill rotWithShape="1">
          <a:blip r:embed="rId6">
            <a:extLst>
              <a:ext uri="{28A0092B-C50C-407E-A947-70E740481C1C}">
                <a14:useLocalDpi xmlns:a14="http://schemas.microsoft.com/office/drawing/2010/main" val="0"/>
              </a:ext>
            </a:extLst>
          </a:blip>
          <a:srcRect l="32044" r="32718"/>
          <a:stretch>
            <a:fillRect/>
          </a:stretch>
        </p:blipFill>
        <p:spPr>
          <a:xfrm>
            <a:off x="7446924" y="1653255"/>
            <a:ext cx="3896169" cy="4822849"/>
          </a:xfrm>
          <a:prstGeom prst="rect">
            <a:avLst/>
          </a:prstGeom>
        </p:spPr>
      </p:pic>
    </p:spTree>
    <p:extLst>
      <p:ext uri="{BB962C8B-B14F-4D97-AF65-F5344CB8AC3E}">
        <p14:creationId xmlns:p14="http://schemas.microsoft.com/office/powerpoint/2010/main" val="1551173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A5BF115-03C7-4DF8-B498-31B9A79BE852}"/>
              </a:ext>
            </a:extLst>
          </p:cNvPr>
          <p:cNvPicPr>
            <a:picLocks noChangeAspect="1"/>
          </p:cNvPicPr>
          <p:nvPr/>
        </p:nvPicPr>
        <p:blipFill>
          <a:blip r:embed="rId2"/>
          <a:stretch>
            <a:fillRect/>
          </a:stretch>
        </p:blipFill>
        <p:spPr>
          <a:xfrm>
            <a:off x="11294879" y="5827150"/>
            <a:ext cx="716482" cy="639853"/>
          </a:xfrm>
          <a:prstGeom prst="rect">
            <a:avLst/>
          </a:prstGeom>
        </p:spPr>
      </p:pic>
      <p:sp>
        <p:nvSpPr>
          <p:cNvPr id="8" name="CasellaDiTesto 7">
            <a:extLst>
              <a:ext uri="{FF2B5EF4-FFF2-40B4-BE49-F238E27FC236}">
                <a16:creationId xmlns:a16="http://schemas.microsoft.com/office/drawing/2014/main" id="{0DB8351E-2889-6A4F-A6A6-C0DEF0940675}"/>
              </a:ext>
            </a:extLst>
          </p:cNvPr>
          <p:cNvSpPr txBox="1"/>
          <p:nvPr/>
        </p:nvSpPr>
        <p:spPr>
          <a:xfrm>
            <a:off x="8807116" y="1925053"/>
            <a:ext cx="184731" cy="369332"/>
          </a:xfrm>
          <a:prstGeom prst="rect">
            <a:avLst/>
          </a:prstGeom>
          <a:noFill/>
        </p:spPr>
        <p:txBody>
          <a:bodyPr wrap="none" rtlCol="0">
            <a:spAutoFit/>
          </a:bodyPr>
          <a:lstStyle/>
          <a:p>
            <a:endParaRPr lang="it-IT" dirty="0"/>
          </a:p>
        </p:txBody>
      </p:sp>
      <p:pic>
        <p:nvPicPr>
          <p:cNvPr id="5" name="Picture 4">
            <a:extLst>
              <a:ext uri="{FF2B5EF4-FFF2-40B4-BE49-F238E27FC236}">
                <a16:creationId xmlns:a16="http://schemas.microsoft.com/office/drawing/2014/main" id="{08090D73-4D41-6748-DC3C-C736F5ACA369}"/>
              </a:ext>
            </a:extLst>
          </p:cNvPr>
          <p:cNvPicPr>
            <a:picLocks noChangeAspect="1"/>
          </p:cNvPicPr>
          <p:nvPr/>
        </p:nvPicPr>
        <p:blipFill>
          <a:blip r:embed="rId3"/>
          <a:stretch>
            <a:fillRect/>
          </a:stretch>
        </p:blipFill>
        <p:spPr>
          <a:xfrm>
            <a:off x="8074345" y="201417"/>
            <a:ext cx="3441380" cy="1453971"/>
          </a:xfrm>
          <a:prstGeom prst="rect">
            <a:avLst/>
          </a:prstGeom>
          <a:ln w="28575">
            <a:solidFill>
              <a:schemeClr val="tx1"/>
            </a:solidFill>
          </a:ln>
        </p:spPr>
      </p:pic>
      <p:sp>
        <p:nvSpPr>
          <p:cNvPr id="7" name="Rettangolo 6">
            <a:extLst>
              <a:ext uri="{FF2B5EF4-FFF2-40B4-BE49-F238E27FC236}">
                <a16:creationId xmlns:a16="http://schemas.microsoft.com/office/drawing/2014/main" id="{D7EE9541-F457-1AC7-599D-2BC4ACD9A00C}"/>
              </a:ext>
            </a:extLst>
          </p:cNvPr>
          <p:cNvSpPr/>
          <p:nvPr/>
        </p:nvSpPr>
        <p:spPr>
          <a:xfrm>
            <a:off x="54796" y="560173"/>
            <a:ext cx="220777" cy="5915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it-IT" sz="3200" dirty="0">
                <a:latin typeface="Times New Roman" panose="02020603050405020304" pitchFamily="18" charset="0"/>
                <a:cs typeface="Times New Roman" panose="02020603050405020304" pitchFamily="18" charset="0"/>
              </a:rPr>
              <a:t>REMEDY</a:t>
            </a:r>
          </a:p>
        </p:txBody>
      </p:sp>
      <p:pic>
        <p:nvPicPr>
          <p:cNvPr id="11" name="Immagine 10">
            <a:extLst>
              <a:ext uri="{FF2B5EF4-FFF2-40B4-BE49-F238E27FC236}">
                <a16:creationId xmlns:a16="http://schemas.microsoft.com/office/drawing/2014/main" id="{407D77E7-4E0E-07BF-CB6E-8B61713A39C1}"/>
              </a:ext>
            </a:extLst>
          </p:cNvPr>
          <p:cNvPicPr>
            <a:picLocks noChangeAspect="1"/>
          </p:cNvPicPr>
          <p:nvPr/>
        </p:nvPicPr>
        <p:blipFill>
          <a:blip r:embed="rId4"/>
          <a:stretch>
            <a:fillRect/>
          </a:stretch>
        </p:blipFill>
        <p:spPr>
          <a:xfrm>
            <a:off x="676275" y="409103"/>
            <a:ext cx="10839450" cy="6057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07417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A5BF115-03C7-4DF8-B498-31B9A79BE852}"/>
              </a:ext>
            </a:extLst>
          </p:cNvPr>
          <p:cNvPicPr>
            <a:picLocks noChangeAspect="1"/>
          </p:cNvPicPr>
          <p:nvPr/>
        </p:nvPicPr>
        <p:blipFill>
          <a:blip r:embed="rId2"/>
          <a:stretch>
            <a:fillRect/>
          </a:stretch>
        </p:blipFill>
        <p:spPr>
          <a:xfrm>
            <a:off x="11392586" y="5946684"/>
            <a:ext cx="716482" cy="639853"/>
          </a:xfrm>
          <a:prstGeom prst="rect">
            <a:avLst/>
          </a:prstGeom>
        </p:spPr>
      </p:pic>
      <p:sp>
        <p:nvSpPr>
          <p:cNvPr id="8" name="CasellaDiTesto 7">
            <a:extLst>
              <a:ext uri="{FF2B5EF4-FFF2-40B4-BE49-F238E27FC236}">
                <a16:creationId xmlns:a16="http://schemas.microsoft.com/office/drawing/2014/main" id="{0DB8351E-2889-6A4F-A6A6-C0DEF0940675}"/>
              </a:ext>
            </a:extLst>
          </p:cNvPr>
          <p:cNvSpPr txBox="1"/>
          <p:nvPr/>
        </p:nvSpPr>
        <p:spPr>
          <a:xfrm>
            <a:off x="8807116" y="1925053"/>
            <a:ext cx="184731" cy="369332"/>
          </a:xfrm>
          <a:prstGeom prst="rect">
            <a:avLst/>
          </a:prstGeom>
          <a:noFill/>
        </p:spPr>
        <p:txBody>
          <a:bodyPr wrap="none" rtlCol="0">
            <a:spAutoFit/>
          </a:bodyPr>
          <a:lstStyle/>
          <a:p>
            <a:endParaRPr lang="it-IT" dirty="0"/>
          </a:p>
        </p:txBody>
      </p:sp>
      <p:sp>
        <p:nvSpPr>
          <p:cNvPr id="7" name="Rettangolo 6">
            <a:extLst>
              <a:ext uri="{FF2B5EF4-FFF2-40B4-BE49-F238E27FC236}">
                <a16:creationId xmlns:a16="http://schemas.microsoft.com/office/drawing/2014/main" id="{D7EE9541-F457-1AC7-599D-2BC4ACD9A00C}"/>
              </a:ext>
            </a:extLst>
          </p:cNvPr>
          <p:cNvSpPr/>
          <p:nvPr/>
        </p:nvSpPr>
        <p:spPr>
          <a:xfrm>
            <a:off x="0" y="271463"/>
            <a:ext cx="390194" cy="6315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it-IT" sz="3200" dirty="0">
                <a:latin typeface="Times New Roman" panose="02020603050405020304" pitchFamily="18" charset="0"/>
                <a:cs typeface="Times New Roman" panose="02020603050405020304" pitchFamily="18" charset="0"/>
              </a:rPr>
              <a:t>REMEDY</a:t>
            </a:r>
          </a:p>
        </p:txBody>
      </p:sp>
      <p:pic>
        <p:nvPicPr>
          <p:cNvPr id="11" name="Picture 4">
            <a:extLst>
              <a:ext uri="{FF2B5EF4-FFF2-40B4-BE49-F238E27FC236}">
                <a16:creationId xmlns:a16="http://schemas.microsoft.com/office/drawing/2014/main" id="{445D155B-31D3-D8C9-6003-D2C3C945E2D7}"/>
              </a:ext>
            </a:extLst>
          </p:cNvPr>
          <p:cNvPicPr>
            <a:picLocks noChangeAspect="1"/>
          </p:cNvPicPr>
          <p:nvPr/>
        </p:nvPicPr>
        <p:blipFill>
          <a:blip r:embed="rId3"/>
          <a:stretch>
            <a:fillRect/>
          </a:stretch>
        </p:blipFill>
        <p:spPr>
          <a:xfrm>
            <a:off x="8335868" y="193848"/>
            <a:ext cx="3445006" cy="1455503"/>
          </a:xfrm>
          <a:prstGeom prst="rect">
            <a:avLst/>
          </a:prstGeom>
          <a:ln w="28575">
            <a:solidFill>
              <a:schemeClr val="tx1"/>
            </a:solidFill>
          </a:ln>
        </p:spPr>
      </p:pic>
      <p:pic>
        <p:nvPicPr>
          <p:cNvPr id="12" name="Immagine 11">
            <a:extLst>
              <a:ext uri="{FF2B5EF4-FFF2-40B4-BE49-F238E27FC236}">
                <a16:creationId xmlns:a16="http://schemas.microsoft.com/office/drawing/2014/main" id="{A509271B-4ED3-8E76-B2CB-E24FD480F6AB}"/>
              </a:ext>
            </a:extLst>
          </p:cNvPr>
          <p:cNvPicPr>
            <a:picLocks noChangeAspect="1"/>
          </p:cNvPicPr>
          <p:nvPr/>
        </p:nvPicPr>
        <p:blipFill>
          <a:blip r:embed="rId4"/>
          <a:stretch>
            <a:fillRect/>
          </a:stretch>
        </p:blipFill>
        <p:spPr>
          <a:xfrm>
            <a:off x="799414" y="0"/>
            <a:ext cx="4944749" cy="6858000"/>
          </a:xfrm>
          <a:prstGeom prst="rect">
            <a:avLst/>
          </a:prstGeom>
        </p:spPr>
      </p:pic>
      <p:pic>
        <p:nvPicPr>
          <p:cNvPr id="14" name="Immagine 13">
            <a:extLst>
              <a:ext uri="{FF2B5EF4-FFF2-40B4-BE49-F238E27FC236}">
                <a16:creationId xmlns:a16="http://schemas.microsoft.com/office/drawing/2014/main" id="{7845AD08-3A9D-35BF-352B-948BBCFD5FBE}"/>
              </a:ext>
            </a:extLst>
          </p:cNvPr>
          <p:cNvPicPr>
            <a:picLocks noChangeAspect="1"/>
          </p:cNvPicPr>
          <p:nvPr/>
        </p:nvPicPr>
        <p:blipFill>
          <a:blip r:embed="rId5"/>
          <a:stretch>
            <a:fillRect/>
          </a:stretch>
        </p:blipFill>
        <p:spPr>
          <a:xfrm>
            <a:off x="5668857" y="2037030"/>
            <a:ext cx="5534692" cy="3974644"/>
          </a:xfrm>
          <a:prstGeom prst="rect">
            <a:avLst/>
          </a:prstGeom>
        </p:spPr>
      </p:pic>
      <p:pic>
        <p:nvPicPr>
          <p:cNvPr id="3" name="Picture 2">
            <a:extLst>
              <a:ext uri="{FF2B5EF4-FFF2-40B4-BE49-F238E27FC236}">
                <a16:creationId xmlns:a16="http://schemas.microsoft.com/office/drawing/2014/main" id="{F268FEA7-58FC-7CAC-703C-45D831E6F31C}"/>
              </a:ext>
            </a:extLst>
          </p:cNvPr>
          <p:cNvPicPr>
            <a:picLocks noChangeAspect="1"/>
          </p:cNvPicPr>
          <p:nvPr/>
        </p:nvPicPr>
        <p:blipFill>
          <a:blip r:embed="rId6"/>
          <a:stretch>
            <a:fillRect/>
          </a:stretch>
        </p:blipFill>
        <p:spPr>
          <a:xfrm>
            <a:off x="679776" y="938037"/>
            <a:ext cx="10784131" cy="5542276"/>
          </a:xfrm>
          <a:prstGeom prst="rect">
            <a:avLst/>
          </a:prstGeom>
          <a:ln w="635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6306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22A82-3414-B716-A25F-D095B7ECB5B3}"/>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9FA17A11-C1AC-968F-8F3A-BC8D3E82CCB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harpenSoften amount="100000"/>
                    </a14:imgEffect>
                    <a14:imgEffect>
                      <a14:saturation sat="400000"/>
                    </a14:imgEffect>
                  </a14:imgLayer>
                </a14:imgProps>
              </a:ext>
              <a:ext uri="{28A0092B-C50C-407E-A947-70E740481C1C}">
                <a14:useLocalDpi xmlns:a14="http://schemas.microsoft.com/office/drawing/2010/main" val="0"/>
              </a:ext>
            </a:extLst>
          </a:blip>
          <a:srcRect l="6472" b="33870"/>
          <a:stretch/>
        </p:blipFill>
        <p:spPr>
          <a:xfrm>
            <a:off x="82932" y="6266610"/>
            <a:ext cx="784593" cy="536804"/>
          </a:xfrm>
          <a:prstGeom prst="rect">
            <a:avLst/>
          </a:prstGeom>
        </p:spPr>
      </p:pic>
      <p:pic>
        <p:nvPicPr>
          <p:cNvPr id="8" name="Immagine 7">
            <a:extLst>
              <a:ext uri="{FF2B5EF4-FFF2-40B4-BE49-F238E27FC236}">
                <a16:creationId xmlns:a16="http://schemas.microsoft.com/office/drawing/2014/main" id="{F3AAFFC5-605D-1342-6D39-F198FD4DCB1C}"/>
              </a:ext>
            </a:extLst>
          </p:cNvPr>
          <p:cNvPicPr>
            <a:picLocks noChangeAspect="1"/>
          </p:cNvPicPr>
          <p:nvPr/>
        </p:nvPicPr>
        <p:blipFill>
          <a:blip r:embed="rId5"/>
          <a:stretch>
            <a:fillRect/>
          </a:stretch>
        </p:blipFill>
        <p:spPr>
          <a:xfrm>
            <a:off x="11475518" y="6163561"/>
            <a:ext cx="716482" cy="639853"/>
          </a:xfrm>
          <a:prstGeom prst="rect">
            <a:avLst/>
          </a:prstGeom>
        </p:spPr>
      </p:pic>
      <p:pic>
        <p:nvPicPr>
          <p:cNvPr id="14" name="Immagine 13">
            <a:extLst>
              <a:ext uri="{FF2B5EF4-FFF2-40B4-BE49-F238E27FC236}">
                <a16:creationId xmlns:a16="http://schemas.microsoft.com/office/drawing/2014/main" id="{1625C630-3C05-002E-E6A7-90443460DF63}"/>
              </a:ext>
            </a:extLst>
          </p:cNvPr>
          <p:cNvPicPr>
            <a:picLocks noChangeAspect="1"/>
          </p:cNvPicPr>
          <p:nvPr/>
        </p:nvPicPr>
        <p:blipFill>
          <a:blip r:embed="rId6"/>
          <a:stretch>
            <a:fillRect/>
          </a:stretch>
        </p:blipFill>
        <p:spPr>
          <a:xfrm>
            <a:off x="82932" y="115441"/>
            <a:ext cx="7772400" cy="1409135"/>
          </a:xfrm>
          <a:prstGeom prst="rect">
            <a:avLst/>
          </a:prstGeom>
        </p:spPr>
      </p:pic>
      <p:sp>
        <p:nvSpPr>
          <p:cNvPr id="18" name="CasellaDiTesto 17">
            <a:extLst>
              <a:ext uri="{FF2B5EF4-FFF2-40B4-BE49-F238E27FC236}">
                <a16:creationId xmlns:a16="http://schemas.microsoft.com/office/drawing/2014/main" id="{78A8A7E3-9568-DE54-31F5-93EC90410CA8}"/>
              </a:ext>
            </a:extLst>
          </p:cNvPr>
          <p:cNvSpPr txBox="1"/>
          <p:nvPr/>
        </p:nvSpPr>
        <p:spPr>
          <a:xfrm>
            <a:off x="2692038" y="689203"/>
            <a:ext cx="6100996" cy="261610"/>
          </a:xfrm>
          <a:prstGeom prst="rect">
            <a:avLst/>
          </a:prstGeom>
          <a:noFill/>
        </p:spPr>
        <p:txBody>
          <a:bodyPr wrap="square">
            <a:spAutoFit/>
          </a:bodyPr>
          <a:lstStyle/>
          <a:p>
            <a:pPr>
              <a:buNone/>
            </a:pPr>
            <a:r>
              <a:rPr lang="it-IT" sz="1100" dirty="0" err="1">
                <a:effectLst/>
                <a:latin typeface="AdvTT349184da"/>
              </a:rPr>
              <a:t>Clin</a:t>
            </a:r>
            <a:r>
              <a:rPr lang="it-IT" sz="1100" dirty="0">
                <a:effectLst/>
                <a:latin typeface="AdvTT349184da"/>
              </a:rPr>
              <a:t> Colon </a:t>
            </a:r>
            <a:r>
              <a:rPr lang="it-IT" sz="1100" dirty="0" err="1">
                <a:effectLst/>
                <a:latin typeface="AdvTT349184da"/>
              </a:rPr>
              <a:t>Rectal</a:t>
            </a:r>
            <a:r>
              <a:rPr lang="it-IT" sz="1100" dirty="0">
                <a:effectLst/>
                <a:latin typeface="AdvTT349184da"/>
              </a:rPr>
              <a:t> </a:t>
            </a:r>
            <a:r>
              <a:rPr lang="it-IT" sz="1100" dirty="0" err="1">
                <a:effectLst/>
                <a:latin typeface="AdvTT349184da"/>
              </a:rPr>
              <a:t>Surg</a:t>
            </a:r>
            <a:r>
              <a:rPr lang="it-IT" sz="1100" dirty="0">
                <a:effectLst/>
                <a:latin typeface="AdvTT349184da"/>
              </a:rPr>
              <a:t> 2025;38:113</a:t>
            </a:r>
            <a:r>
              <a:rPr lang="it-IT" sz="1100" dirty="0">
                <a:effectLst/>
                <a:latin typeface="AdvTT349184da+20"/>
              </a:rPr>
              <a:t>–</a:t>
            </a:r>
            <a:r>
              <a:rPr lang="it-IT" sz="1100" dirty="0">
                <a:effectLst/>
                <a:latin typeface="AdvTT349184da"/>
              </a:rPr>
              <a:t>121. </a:t>
            </a:r>
            <a:endParaRPr lang="it-IT" sz="3200" dirty="0"/>
          </a:p>
        </p:txBody>
      </p:sp>
      <p:sp>
        <p:nvSpPr>
          <p:cNvPr id="4" name="CasellaDiTesto 3">
            <a:extLst>
              <a:ext uri="{FF2B5EF4-FFF2-40B4-BE49-F238E27FC236}">
                <a16:creationId xmlns:a16="http://schemas.microsoft.com/office/drawing/2014/main" id="{814A8FC7-5527-4B20-38EE-EC36B0F5DD04}"/>
              </a:ext>
            </a:extLst>
          </p:cNvPr>
          <p:cNvSpPr txBox="1"/>
          <p:nvPr/>
        </p:nvSpPr>
        <p:spPr>
          <a:xfrm>
            <a:off x="1319147" y="1524575"/>
            <a:ext cx="10156371" cy="1477328"/>
          </a:xfrm>
          <a:prstGeom prst="rect">
            <a:avLst/>
          </a:prstGeom>
          <a:noFill/>
        </p:spPr>
        <p:txBody>
          <a:bodyPr wrap="square">
            <a:spAutoFit/>
          </a:bodyPr>
          <a:lstStyle/>
          <a:p>
            <a:pPr>
              <a:buNone/>
            </a:pPr>
            <a:r>
              <a:rPr lang="it-IT" dirty="0">
                <a:latin typeface="AdvTT31ea7dbe"/>
              </a:rPr>
              <a:t>……</a:t>
            </a:r>
            <a:r>
              <a:rPr lang="it-IT" sz="1800" dirty="0">
                <a:effectLst/>
                <a:latin typeface="AdvTT31ea7dbe"/>
              </a:rPr>
              <a:t>the </a:t>
            </a:r>
            <a:r>
              <a:rPr lang="it-IT" sz="1800" dirty="0" err="1">
                <a:effectLst/>
                <a:latin typeface="AdvTT31ea7dbe"/>
              </a:rPr>
              <a:t>reoperation</a:t>
            </a:r>
            <a:r>
              <a:rPr lang="it-IT" sz="1800" dirty="0">
                <a:effectLst/>
                <a:latin typeface="AdvTT31ea7dbe"/>
              </a:rPr>
              <a:t> rates in </a:t>
            </a:r>
            <a:r>
              <a:rPr lang="it-IT" sz="1800" dirty="0" err="1">
                <a:effectLst/>
                <a:latin typeface="AdvTT31ea7dbe"/>
              </a:rPr>
              <a:t>that</a:t>
            </a:r>
            <a:r>
              <a:rPr lang="it-IT" sz="1800" dirty="0">
                <a:effectLst/>
                <a:latin typeface="AdvTT31ea7dbe"/>
              </a:rPr>
              <a:t> study </a:t>
            </a:r>
            <a:r>
              <a:rPr lang="it-IT" sz="1800" dirty="0" err="1">
                <a:effectLst/>
                <a:latin typeface="AdvTT31ea7dbe"/>
              </a:rPr>
              <a:t>were</a:t>
            </a:r>
            <a:r>
              <a:rPr lang="it-IT" sz="1800" dirty="0">
                <a:effectLst/>
                <a:latin typeface="AdvTT31ea7dbe"/>
              </a:rPr>
              <a:t> </a:t>
            </a:r>
            <a:r>
              <a:rPr lang="it-IT" sz="1800" dirty="0" err="1">
                <a:effectLst/>
                <a:latin typeface="AdvTT31ea7dbe"/>
              </a:rPr>
              <a:t>already</a:t>
            </a:r>
            <a:r>
              <a:rPr lang="it-IT" sz="1800" dirty="0">
                <a:effectLst/>
                <a:latin typeface="AdvTT31ea7dbe"/>
              </a:rPr>
              <a:t> </a:t>
            </a:r>
            <a:r>
              <a:rPr lang="it-IT" sz="1800" dirty="0" err="1">
                <a:effectLst/>
                <a:latin typeface="AdvTT31ea7dbe"/>
              </a:rPr>
              <a:t>at</a:t>
            </a:r>
            <a:r>
              <a:rPr lang="it-IT" sz="1800" dirty="0">
                <a:effectLst/>
                <a:latin typeface="AdvTT31ea7dbe"/>
              </a:rPr>
              <a:t> the </a:t>
            </a:r>
            <a:r>
              <a:rPr lang="it-IT" sz="1800" dirty="0" err="1">
                <a:effectLst/>
                <a:latin typeface="AdvTT31ea7dbe"/>
              </a:rPr>
              <a:t>level</a:t>
            </a:r>
            <a:r>
              <a:rPr lang="it-IT" sz="1800" dirty="0">
                <a:effectLst/>
                <a:latin typeface="AdvTT31ea7dbe"/>
              </a:rPr>
              <a:t> </a:t>
            </a:r>
            <a:r>
              <a:rPr lang="it-IT" sz="1800" dirty="0" err="1">
                <a:effectLst/>
                <a:latin typeface="AdvTT31ea7dbe"/>
              </a:rPr>
              <a:t>that</a:t>
            </a:r>
            <a:r>
              <a:rPr lang="it-IT" sz="1800" dirty="0">
                <a:effectLst/>
                <a:latin typeface="AdvTT31ea7dbe"/>
              </a:rPr>
              <a:t> </a:t>
            </a:r>
            <a:r>
              <a:rPr lang="it-IT" sz="1800" dirty="0" err="1">
                <a:effectLst/>
                <a:latin typeface="AdvTT31ea7dbe"/>
              </a:rPr>
              <a:t>would</a:t>
            </a:r>
            <a:r>
              <a:rPr lang="it-IT" sz="1800" dirty="0">
                <a:effectLst/>
                <a:latin typeface="AdvTT31ea7dbe"/>
              </a:rPr>
              <a:t> be </a:t>
            </a:r>
            <a:r>
              <a:rPr lang="it-IT" sz="1800" dirty="0" err="1">
                <a:effectLst/>
                <a:latin typeface="AdvTT31ea7dbe"/>
              </a:rPr>
              <a:t>expected</a:t>
            </a:r>
            <a:r>
              <a:rPr lang="it-IT" sz="1800" dirty="0">
                <a:effectLst/>
                <a:latin typeface="AdvTT31ea7dbe"/>
              </a:rPr>
              <a:t> with </a:t>
            </a:r>
            <a:r>
              <a:rPr lang="it-IT" sz="1800" dirty="0" err="1">
                <a:effectLst/>
                <a:latin typeface="AdvTT31ea7dbe"/>
              </a:rPr>
              <a:t>mesenteric</a:t>
            </a:r>
            <a:r>
              <a:rPr lang="it-IT" sz="1800" dirty="0">
                <a:effectLst/>
                <a:latin typeface="AdvTT31ea7dbe"/>
              </a:rPr>
              <a:t> </a:t>
            </a:r>
            <a:r>
              <a:rPr lang="it-IT" sz="1800" dirty="0" err="1">
                <a:effectLst/>
                <a:latin typeface="AdvTT31ea7dbe"/>
              </a:rPr>
              <a:t>inclusion</a:t>
            </a:r>
            <a:r>
              <a:rPr lang="it-IT" sz="1800" dirty="0">
                <a:effectLst/>
                <a:latin typeface="AdvTT31ea7dbe"/>
              </a:rPr>
              <a:t> or with Kono-S. Given </a:t>
            </a:r>
            <a:r>
              <a:rPr lang="it-IT" sz="1800" dirty="0" err="1">
                <a:effectLst/>
                <a:latin typeface="AdvTT31ea7dbe"/>
              </a:rPr>
              <a:t>that</a:t>
            </a:r>
            <a:r>
              <a:rPr lang="it-IT" sz="1800" dirty="0">
                <a:effectLst/>
                <a:latin typeface="AdvTT31ea7dbe"/>
              </a:rPr>
              <a:t>, </a:t>
            </a:r>
            <a:r>
              <a:rPr lang="it-IT" sz="1800" dirty="0" err="1">
                <a:effectLst/>
                <a:latin typeface="AdvTT31ea7dbe"/>
              </a:rPr>
              <a:t>it</a:t>
            </a:r>
            <a:r>
              <a:rPr lang="it-IT" sz="1800" dirty="0">
                <a:effectLst/>
                <a:latin typeface="AdvTT31ea7dbe"/>
              </a:rPr>
              <a:t> </a:t>
            </a:r>
            <a:r>
              <a:rPr lang="it-IT" sz="1800" dirty="0" err="1">
                <a:effectLst/>
                <a:latin typeface="AdvTT31ea7dbe"/>
              </a:rPr>
              <a:t>is</a:t>
            </a:r>
            <a:r>
              <a:rPr lang="it-IT" sz="1800" dirty="0">
                <a:effectLst/>
                <a:latin typeface="AdvTT31ea7dbe"/>
              </a:rPr>
              <a:t> </a:t>
            </a:r>
            <a:r>
              <a:rPr lang="it-IT" sz="1800" dirty="0" err="1">
                <a:effectLst/>
                <a:latin typeface="AdvTT31ea7dbe"/>
              </a:rPr>
              <a:t>unlikely</a:t>
            </a:r>
            <a:r>
              <a:rPr lang="it-IT" sz="1800" dirty="0">
                <a:effectLst/>
                <a:latin typeface="AdvTT31ea7dbe"/>
              </a:rPr>
              <a:t> </a:t>
            </a:r>
            <a:r>
              <a:rPr lang="it-IT" sz="1800" dirty="0" err="1">
                <a:effectLst/>
                <a:latin typeface="AdvTT31ea7dbe"/>
              </a:rPr>
              <a:t>that</a:t>
            </a:r>
            <a:r>
              <a:rPr lang="it-IT" sz="1800" dirty="0">
                <a:effectLst/>
                <a:latin typeface="AdvTT31ea7dbe"/>
              </a:rPr>
              <a:t> </a:t>
            </a:r>
            <a:r>
              <a:rPr lang="it-IT" sz="1800" dirty="0" err="1">
                <a:effectLst/>
                <a:latin typeface="AdvTT31ea7dbe"/>
              </a:rPr>
              <a:t>further</a:t>
            </a:r>
            <a:r>
              <a:rPr lang="it-IT" sz="1800" dirty="0">
                <a:effectLst/>
                <a:latin typeface="AdvTT31ea7dbe"/>
              </a:rPr>
              <a:t> </a:t>
            </a:r>
            <a:r>
              <a:rPr lang="it-IT" sz="1800" dirty="0" err="1">
                <a:effectLst/>
                <a:latin typeface="AdvTT31ea7dbe"/>
              </a:rPr>
              <a:t>reductions</a:t>
            </a:r>
            <a:r>
              <a:rPr lang="it-IT" sz="1800" dirty="0">
                <a:effectLst/>
                <a:latin typeface="AdvTT31ea7dbe"/>
              </a:rPr>
              <a:t> </a:t>
            </a:r>
            <a:r>
              <a:rPr lang="it-IT" sz="1800" dirty="0" err="1">
                <a:effectLst/>
                <a:latin typeface="AdvTT31ea7dbe"/>
              </a:rPr>
              <a:t>would</a:t>
            </a:r>
            <a:r>
              <a:rPr lang="it-IT" sz="1800" dirty="0">
                <a:effectLst/>
                <a:latin typeface="AdvTT31ea7dbe"/>
              </a:rPr>
              <a:t> be </a:t>
            </a:r>
            <a:r>
              <a:rPr lang="it-IT" sz="1800" dirty="0" err="1">
                <a:effectLst/>
                <a:latin typeface="AdvTT31ea7dbe"/>
              </a:rPr>
              <a:t>observed</a:t>
            </a:r>
            <a:r>
              <a:rPr lang="it-IT" sz="1800" dirty="0">
                <a:effectLst/>
                <a:latin typeface="AdvTT31ea7dbe"/>
              </a:rPr>
              <a:t> in the </a:t>
            </a:r>
            <a:r>
              <a:rPr lang="it-IT" sz="1800" dirty="0">
                <a:effectLst/>
                <a:latin typeface="AdvTT31ea7dbe+fb"/>
              </a:rPr>
              <a:t>fi</a:t>
            </a:r>
            <a:r>
              <a:rPr lang="it-IT" sz="1800" dirty="0">
                <a:effectLst/>
                <a:latin typeface="AdvTT31ea7dbe"/>
              </a:rPr>
              <a:t>rst place. In </a:t>
            </a:r>
            <a:r>
              <a:rPr lang="it-IT" sz="1800" dirty="0" err="1">
                <a:effectLst/>
                <a:latin typeface="AdvTT31ea7dbe"/>
              </a:rPr>
              <a:t>addition</a:t>
            </a:r>
            <a:r>
              <a:rPr lang="it-IT" sz="1800" dirty="0">
                <a:effectLst/>
                <a:latin typeface="AdvTT31ea7dbe"/>
              </a:rPr>
              <a:t>, the </a:t>
            </a:r>
            <a:r>
              <a:rPr lang="it-IT" sz="1800" dirty="0" err="1">
                <a:effectLst/>
                <a:latin typeface="AdvTT31ea7dbe"/>
              </a:rPr>
              <a:t>reported</a:t>
            </a:r>
            <a:r>
              <a:rPr lang="it-IT" sz="1800" dirty="0">
                <a:effectLst/>
                <a:latin typeface="AdvTT31ea7dbe"/>
              </a:rPr>
              <a:t> hazard ratio </a:t>
            </a:r>
            <a:r>
              <a:rPr lang="it-IT" sz="1800" dirty="0" err="1">
                <a:effectLst/>
                <a:latin typeface="AdvTT31ea7dbe"/>
              </a:rPr>
              <a:t>trended</a:t>
            </a:r>
            <a:r>
              <a:rPr lang="it-IT" sz="1800" dirty="0">
                <a:effectLst/>
                <a:latin typeface="AdvTT31ea7dbe"/>
              </a:rPr>
              <a:t> </a:t>
            </a:r>
            <a:r>
              <a:rPr lang="it-IT" sz="1800" dirty="0" err="1">
                <a:effectLst/>
                <a:latin typeface="AdvTT31ea7dbe"/>
              </a:rPr>
              <a:t>toward</a:t>
            </a:r>
            <a:r>
              <a:rPr lang="it-IT" sz="1800" dirty="0">
                <a:effectLst/>
                <a:latin typeface="AdvTT31ea7dbe"/>
              </a:rPr>
              <a:t> </a:t>
            </a:r>
            <a:r>
              <a:rPr lang="it-IT" sz="1800" dirty="0" err="1">
                <a:effectLst/>
                <a:latin typeface="AdvTT31ea7dbe"/>
              </a:rPr>
              <a:t>signi</a:t>
            </a:r>
            <a:r>
              <a:rPr lang="it-IT" sz="1800" dirty="0" err="1">
                <a:effectLst/>
                <a:latin typeface="AdvTT31ea7dbe+fb"/>
              </a:rPr>
              <a:t>fi</a:t>
            </a:r>
            <a:r>
              <a:rPr lang="it-IT" sz="1800" dirty="0" err="1">
                <a:effectLst/>
                <a:latin typeface="AdvTT31ea7dbe"/>
              </a:rPr>
              <a:t>cance</a:t>
            </a:r>
            <a:r>
              <a:rPr lang="it-IT" sz="1800" dirty="0">
                <a:effectLst/>
                <a:latin typeface="AdvTT31ea7dbe"/>
              </a:rPr>
              <a:t>. </a:t>
            </a:r>
            <a:r>
              <a:rPr lang="it-IT" sz="1800" dirty="0" err="1">
                <a:effectLst/>
                <a:latin typeface="AdvTT31ea7dbe"/>
              </a:rPr>
              <a:t>Thus</a:t>
            </a:r>
            <a:r>
              <a:rPr lang="it-IT" sz="1800" dirty="0">
                <a:effectLst/>
                <a:latin typeface="AdvTT31ea7dbe"/>
              </a:rPr>
              <a:t>, </a:t>
            </a:r>
            <a:r>
              <a:rPr lang="it-IT" sz="1800" dirty="0" err="1">
                <a:effectLst/>
                <a:latin typeface="AdvTT31ea7dbe"/>
              </a:rPr>
              <a:t>it</a:t>
            </a:r>
            <a:r>
              <a:rPr lang="it-IT" sz="1800" dirty="0">
                <a:effectLst/>
                <a:latin typeface="AdvTT31ea7dbe"/>
              </a:rPr>
              <a:t> </a:t>
            </a:r>
            <a:r>
              <a:rPr lang="it-IT" sz="1800" dirty="0" err="1">
                <a:effectLst/>
                <a:latin typeface="AdvTT31ea7dbe"/>
              </a:rPr>
              <a:t>is</a:t>
            </a:r>
            <a:r>
              <a:rPr lang="it-IT" sz="1800" dirty="0">
                <a:effectLst/>
                <a:latin typeface="AdvTT31ea7dbe"/>
              </a:rPr>
              <a:t> </a:t>
            </a:r>
            <a:r>
              <a:rPr lang="it-IT" sz="1800" dirty="0" err="1">
                <a:effectLst/>
                <a:latin typeface="AdvTT31ea7dbe"/>
              </a:rPr>
              <a:t>possible</a:t>
            </a:r>
            <a:r>
              <a:rPr lang="it-IT" sz="1800" dirty="0">
                <a:effectLst/>
                <a:latin typeface="AdvTT31ea7dbe"/>
              </a:rPr>
              <a:t> </a:t>
            </a:r>
            <a:r>
              <a:rPr lang="it-IT" sz="1800" dirty="0" err="1">
                <a:effectLst/>
                <a:latin typeface="AdvTT31ea7dbe"/>
              </a:rPr>
              <a:t>that</a:t>
            </a:r>
            <a:r>
              <a:rPr lang="it-IT" sz="1800" dirty="0">
                <a:effectLst/>
                <a:latin typeface="AdvTT31ea7dbe"/>
              </a:rPr>
              <a:t> </a:t>
            </a:r>
            <a:r>
              <a:rPr lang="it-IT" sz="1800" dirty="0" err="1">
                <a:effectLst/>
                <a:latin typeface="AdvTT31ea7dbe"/>
              </a:rPr>
              <a:t>if</a:t>
            </a:r>
            <a:r>
              <a:rPr lang="it-IT" sz="1800" dirty="0">
                <a:effectLst/>
                <a:latin typeface="AdvTT31ea7dbe"/>
              </a:rPr>
              <a:t> </a:t>
            </a:r>
            <a:r>
              <a:rPr lang="it-IT" sz="1800" dirty="0" err="1">
                <a:effectLst/>
                <a:latin typeface="AdvTT31ea7dbe"/>
              </a:rPr>
              <a:t>reoperation</a:t>
            </a:r>
            <a:r>
              <a:rPr lang="it-IT" sz="1800" dirty="0">
                <a:effectLst/>
                <a:latin typeface="AdvTT31ea7dbe"/>
              </a:rPr>
              <a:t> rates in the control group </a:t>
            </a:r>
            <a:r>
              <a:rPr lang="it-IT" sz="1800" dirty="0" err="1">
                <a:effectLst/>
                <a:latin typeface="AdvTT31ea7dbe"/>
              </a:rPr>
              <a:t>were</a:t>
            </a:r>
            <a:r>
              <a:rPr lang="it-IT" sz="1800" dirty="0">
                <a:effectLst/>
                <a:latin typeface="AdvTT31ea7dbe"/>
              </a:rPr>
              <a:t> </a:t>
            </a:r>
            <a:r>
              <a:rPr lang="it-IT" sz="1800" dirty="0" err="1">
                <a:effectLst/>
                <a:latin typeface="AdvTT31ea7dbe"/>
              </a:rPr>
              <a:t>even</a:t>
            </a:r>
            <a:r>
              <a:rPr lang="it-IT" sz="1800" dirty="0">
                <a:effectLst/>
                <a:latin typeface="AdvTT31ea7dbe"/>
              </a:rPr>
              <a:t> </a:t>
            </a:r>
            <a:r>
              <a:rPr lang="it-IT" sz="1800" dirty="0" err="1">
                <a:effectLst/>
                <a:latin typeface="AdvTT31ea7dbe"/>
              </a:rPr>
              <a:t>marginally</a:t>
            </a:r>
            <a:r>
              <a:rPr lang="it-IT" sz="1800" dirty="0">
                <a:effectLst/>
                <a:latin typeface="AdvTT31ea7dbe"/>
              </a:rPr>
              <a:t> </a:t>
            </a:r>
            <a:r>
              <a:rPr lang="it-IT" sz="1800" dirty="0" err="1">
                <a:effectLst/>
                <a:latin typeface="AdvTT31ea7dbe"/>
              </a:rPr>
              <a:t>higher</a:t>
            </a:r>
            <a:r>
              <a:rPr lang="it-IT" sz="1800" dirty="0">
                <a:effectLst/>
                <a:latin typeface="AdvTT31ea7dbe"/>
              </a:rPr>
              <a:t>, </a:t>
            </a:r>
            <a:r>
              <a:rPr lang="it-IT" sz="1800" dirty="0" err="1">
                <a:effectLst/>
                <a:latin typeface="AdvTT31ea7dbe"/>
              </a:rPr>
              <a:t>then</a:t>
            </a:r>
            <a:r>
              <a:rPr lang="it-IT" sz="1800" dirty="0">
                <a:effectLst/>
                <a:latin typeface="AdvTT31ea7dbe"/>
              </a:rPr>
              <a:t> a </a:t>
            </a:r>
            <a:r>
              <a:rPr lang="it-IT" sz="1800" dirty="0" err="1">
                <a:effectLst/>
                <a:latin typeface="AdvTT31ea7dbe"/>
              </a:rPr>
              <a:t>signi</a:t>
            </a:r>
            <a:r>
              <a:rPr lang="it-IT" sz="1800" dirty="0" err="1">
                <a:effectLst/>
                <a:latin typeface="AdvTT31ea7dbe+fb"/>
              </a:rPr>
              <a:t>fi</a:t>
            </a:r>
            <a:r>
              <a:rPr lang="it-IT" sz="1800" dirty="0" err="1">
                <a:effectLst/>
                <a:latin typeface="AdvTT31ea7dbe"/>
              </a:rPr>
              <a:t>cant</a:t>
            </a:r>
            <a:r>
              <a:rPr lang="it-IT" sz="1800" dirty="0">
                <a:effectLst/>
                <a:latin typeface="AdvTT31ea7dbe"/>
              </a:rPr>
              <a:t> </a:t>
            </a:r>
            <a:r>
              <a:rPr lang="it-IT" sz="1800" dirty="0" err="1">
                <a:effectLst/>
                <a:latin typeface="AdvTT31ea7dbe"/>
              </a:rPr>
              <a:t>difference</a:t>
            </a:r>
            <a:r>
              <a:rPr lang="it-IT" sz="1800" dirty="0">
                <a:effectLst/>
                <a:latin typeface="AdvTT31ea7dbe"/>
              </a:rPr>
              <a:t> </a:t>
            </a:r>
            <a:r>
              <a:rPr lang="it-IT" sz="1800" dirty="0" err="1">
                <a:effectLst/>
                <a:latin typeface="AdvTT31ea7dbe"/>
              </a:rPr>
              <a:t>could</a:t>
            </a:r>
            <a:r>
              <a:rPr lang="it-IT" sz="1800" dirty="0">
                <a:effectLst/>
                <a:latin typeface="AdvTT31ea7dbe"/>
              </a:rPr>
              <a:t> </a:t>
            </a:r>
            <a:r>
              <a:rPr lang="it-IT" sz="1800" dirty="0" err="1">
                <a:effectLst/>
                <a:latin typeface="AdvTT31ea7dbe"/>
              </a:rPr>
              <a:t>have</a:t>
            </a:r>
            <a:r>
              <a:rPr lang="it-IT" sz="1800" dirty="0">
                <a:effectLst/>
                <a:latin typeface="AdvTT31ea7dbe"/>
              </a:rPr>
              <a:t> </a:t>
            </a:r>
            <a:r>
              <a:rPr lang="it-IT" sz="1800" dirty="0" err="1">
                <a:effectLst/>
                <a:latin typeface="AdvTT31ea7dbe"/>
              </a:rPr>
              <a:t>emerged</a:t>
            </a:r>
            <a:r>
              <a:rPr lang="it-IT" sz="1800" dirty="0">
                <a:effectLst/>
                <a:latin typeface="AdvTT31ea7dbe"/>
              </a:rPr>
              <a:t>. </a:t>
            </a:r>
            <a:endParaRPr lang="it-IT" dirty="0"/>
          </a:p>
        </p:txBody>
      </p:sp>
      <p:pic>
        <p:nvPicPr>
          <p:cNvPr id="6" name="Immagine 5">
            <a:extLst>
              <a:ext uri="{FF2B5EF4-FFF2-40B4-BE49-F238E27FC236}">
                <a16:creationId xmlns:a16="http://schemas.microsoft.com/office/drawing/2014/main" id="{E9AC13B6-D3F5-0BE5-1D87-89773C4B854D}"/>
              </a:ext>
            </a:extLst>
          </p:cNvPr>
          <p:cNvPicPr>
            <a:picLocks noChangeAspect="1"/>
          </p:cNvPicPr>
          <p:nvPr/>
        </p:nvPicPr>
        <p:blipFill>
          <a:blip r:embed="rId7"/>
          <a:stretch>
            <a:fillRect/>
          </a:stretch>
        </p:blipFill>
        <p:spPr>
          <a:xfrm>
            <a:off x="4217017" y="3001903"/>
            <a:ext cx="3051037" cy="3352713"/>
          </a:xfrm>
          <a:prstGeom prst="rect">
            <a:avLst/>
          </a:prstGeom>
        </p:spPr>
      </p:pic>
    </p:spTree>
    <p:extLst>
      <p:ext uri="{BB962C8B-B14F-4D97-AF65-F5344CB8AC3E}">
        <p14:creationId xmlns:p14="http://schemas.microsoft.com/office/powerpoint/2010/main" val="540098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A5BF115-03C7-4DF8-B498-31B9A79BE852}"/>
              </a:ext>
            </a:extLst>
          </p:cNvPr>
          <p:cNvPicPr>
            <a:picLocks noChangeAspect="1"/>
          </p:cNvPicPr>
          <p:nvPr/>
        </p:nvPicPr>
        <p:blipFill>
          <a:blip r:embed="rId2"/>
          <a:stretch>
            <a:fillRect/>
          </a:stretch>
        </p:blipFill>
        <p:spPr>
          <a:xfrm>
            <a:off x="11357509" y="6087762"/>
            <a:ext cx="716482" cy="639853"/>
          </a:xfrm>
          <a:prstGeom prst="rect">
            <a:avLst/>
          </a:prstGeom>
        </p:spPr>
      </p:pic>
      <p:sp>
        <p:nvSpPr>
          <p:cNvPr id="8" name="CasellaDiTesto 7">
            <a:extLst>
              <a:ext uri="{FF2B5EF4-FFF2-40B4-BE49-F238E27FC236}">
                <a16:creationId xmlns:a16="http://schemas.microsoft.com/office/drawing/2014/main" id="{0DB8351E-2889-6A4F-A6A6-C0DEF0940675}"/>
              </a:ext>
            </a:extLst>
          </p:cNvPr>
          <p:cNvSpPr txBox="1"/>
          <p:nvPr/>
        </p:nvSpPr>
        <p:spPr>
          <a:xfrm>
            <a:off x="8807116" y="1925053"/>
            <a:ext cx="184731" cy="369332"/>
          </a:xfrm>
          <a:prstGeom prst="rect">
            <a:avLst/>
          </a:prstGeom>
          <a:noFill/>
        </p:spPr>
        <p:txBody>
          <a:bodyPr wrap="none" rtlCol="0">
            <a:spAutoFit/>
          </a:bodyPr>
          <a:lstStyle/>
          <a:p>
            <a:endParaRPr lang="it-IT" dirty="0"/>
          </a:p>
        </p:txBody>
      </p:sp>
      <p:sp>
        <p:nvSpPr>
          <p:cNvPr id="7" name="Rettangolo 6">
            <a:extLst>
              <a:ext uri="{FF2B5EF4-FFF2-40B4-BE49-F238E27FC236}">
                <a16:creationId xmlns:a16="http://schemas.microsoft.com/office/drawing/2014/main" id="{D7EE9541-F457-1AC7-599D-2BC4ACD9A00C}"/>
              </a:ext>
            </a:extLst>
          </p:cNvPr>
          <p:cNvSpPr/>
          <p:nvPr/>
        </p:nvSpPr>
        <p:spPr>
          <a:xfrm>
            <a:off x="54796" y="560173"/>
            <a:ext cx="390194" cy="5915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it-IT" sz="3200" dirty="0">
                <a:latin typeface="Times New Roman" panose="02020603050405020304" pitchFamily="18" charset="0"/>
                <a:cs typeface="Times New Roman" panose="02020603050405020304" pitchFamily="18" charset="0"/>
              </a:rPr>
              <a:t>REMEDY</a:t>
            </a:r>
          </a:p>
        </p:txBody>
      </p:sp>
      <p:pic>
        <p:nvPicPr>
          <p:cNvPr id="11" name="Picture 4">
            <a:extLst>
              <a:ext uri="{FF2B5EF4-FFF2-40B4-BE49-F238E27FC236}">
                <a16:creationId xmlns:a16="http://schemas.microsoft.com/office/drawing/2014/main" id="{445D155B-31D3-D8C9-6003-D2C3C945E2D7}"/>
              </a:ext>
            </a:extLst>
          </p:cNvPr>
          <p:cNvPicPr>
            <a:picLocks noChangeAspect="1"/>
          </p:cNvPicPr>
          <p:nvPr/>
        </p:nvPicPr>
        <p:blipFill>
          <a:blip r:embed="rId3"/>
          <a:stretch>
            <a:fillRect/>
          </a:stretch>
        </p:blipFill>
        <p:spPr>
          <a:xfrm>
            <a:off x="8826307" y="130385"/>
            <a:ext cx="3247684" cy="1372135"/>
          </a:xfrm>
          <a:prstGeom prst="rect">
            <a:avLst/>
          </a:prstGeom>
          <a:ln w="28575">
            <a:solidFill>
              <a:schemeClr val="tx1"/>
            </a:solidFill>
          </a:ln>
        </p:spPr>
      </p:pic>
      <p:pic>
        <p:nvPicPr>
          <p:cNvPr id="3" name="Immagine 2">
            <a:extLst>
              <a:ext uri="{FF2B5EF4-FFF2-40B4-BE49-F238E27FC236}">
                <a16:creationId xmlns:a16="http://schemas.microsoft.com/office/drawing/2014/main" id="{46283861-3024-1691-BFDD-57996CD25B50}"/>
              </a:ext>
            </a:extLst>
          </p:cNvPr>
          <p:cNvPicPr>
            <a:picLocks noChangeAspect="1"/>
          </p:cNvPicPr>
          <p:nvPr/>
        </p:nvPicPr>
        <p:blipFill>
          <a:blip r:embed="rId4"/>
          <a:stretch>
            <a:fillRect/>
          </a:stretch>
        </p:blipFill>
        <p:spPr>
          <a:xfrm>
            <a:off x="794500" y="1572858"/>
            <a:ext cx="7943850" cy="5000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526D8816-DDCC-DF10-0276-F554B7432074}"/>
              </a:ext>
            </a:extLst>
          </p:cNvPr>
          <p:cNvSpPr/>
          <p:nvPr/>
        </p:nvSpPr>
        <p:spPr>
          <a:xfrm>
            <a:off x="907693" y="3518138"/>
            <a:ext cx="7367953" cy="237392"/>
          </a:xfrm>
          <a:prstGeom prst="rect">
            <a:avLst/>
          </a:prstGeom>
          <a:no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
        <p:nvSpPr>
          <p:cNvPr id="10" name="Rectangle 9">
            <a:extLst>
              <a:ext uri="{FF2B5EF4-FFF2-40B4-BE49-F238E27FC236}">
                <a16:creationId xmlns:a16="http://schemas.microsoft.com/office/drawing/2014/main" id="{5D8030E7-C3EA-2906-7C0E-BC00240273F1}"/>
              </a:ext>
            </a:extLst>
          </p:cNvPr>
          <p:cNvSpPr/>
          <p:nvPr/>
        </p:nvSpPr>
        <p:spPr>
          <a:xfrm>
            <a:off x="998547" y="5850370"/>
            <a:ext cx="7367953" cy="497676"/>
          </a:xfrm>
          <a:prstGeom prst="rect">
            <a:avLst/>
          </a:prstGeom>
          <a:no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
        <p:nvSpPr>
          <p:cNvPr id="12" name="TextBox 11">
            <a:extLst>
              <a:ext uri="{FF2B5EF4-FFF2-40B4-BE49-F238E27FC236}">
                <a16:creationId xmlns:a16="http://schemas.microsoft.com/office/drawing/2014/main" id="{30EC014C-695F-1AA2-5AB9-11CC55A7E67E}"/>
              </a:ext>
            </a:extLst>
          </p:cNvPr>
          <p:cNvSpPr txBox="1"/>
          <p:nvPr/>
        </p:nvSpPr>
        <p:spPr>
          <a:xfrm>
            <a:off x="8899481" y="2392502"/>
            <a:ext cx="2965784" cy="1754326"/>
          </a:xfrm>
          <a:prstGeom prst="rect">
            <a:avLst/>
          </a:prstGeom>
          <a:noFill/>
          <a:ln w="12700">
            <a:solidFill>
              <a:srgbClr val="FF6699"/>
            </a:solidFill>
          </a:ln>
        </p:spPr>
        <p:txBody>
          <a:bodyPr wrap="square">
            <a:spAutoFit/>
          </a:bodyPr>
          <a:lstStyle/>
          <a:p>
            <a:r>
              <a:rPr lang="en-US" dirty="0">
                <a:latin typeface="Times" panose="02020603050405020304" pitchFamily="18" charset="0"/>
                <a:cs typeface="Times" panose="02020603050405020304" pitchFamily="18" charset="0"/>
              </a:rPr>
              <a:t>perforating disease Behavior (B3) </a:t>
            </a:r>
          </a:p>
          <a:p>
            <a:endParaRPr lang="en-US" dirty="0">
              <a:solidFill>
                <a:srgbClr val="FF6699"/>
              </a:solidFill>
              <a:latin typeface="Times" panose="02020603050405020304" pitchFamily="18" charset="0"/>
              <a:cs typeface="Times" panose="02020603050405020304" pitchFamily="18" charset="0"/>
            </a:endParaRPr>
          </a:p>
          <a:p>
            <a:r>
              <a:rPr lang="en-US" dirty="0">
                <a:latin typeface="Times" panose="02020603050405020304" pitchFamily="18" charset="0"/>
                <a:cs typeface="Times" panose="02020603050405020304" pitchFamily="18" charset="0"/>
              </a:rPr>
              <a:t>postoperative adjuvant treatment with biological or immunosuppressants</a:t>
            </a:r>
            <a:endParaRPr lang="it-IT"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856966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35DB3-7F6D-142B-33C3-AD9742B7AA46}"/>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B5A0C778-B709-8016-7CCB-9BD88BB72330}"/>
              </a:ext>
            </a:extLst>
          </p:cNvPr>
          <p:cNvPicPr>
            <a:picLocks noChangeAspect="1"/>
          </p:cNvPicPr>
          <p:nvPr/>
        </p:nvPicPr>
        <p:blipFill>
          <a:blip r:embed="rId2"/>
          <a:stretch>
            <a:fillRect/>
          </a:stretch>
        </p:blipFill>
        <p:spPr>
          <a:xfrm>
            <a:off x="11383635" y="5898298"/>
            <a:ext cx="716482" cy="639853"/>
          </a:xfrm>
          <a:prstGeom prst="rect">
            <a:avLst/>
          </a:prstGeom>
        </p:spPr>
      </p:pic>
      <p:sp>
        <p:nvSpPr>
          <p:cNvPr id="8" name="CasellaDiTesto 7">
            <a:extLst>
              <a:ext uri="{FF2B5EF4-FFF2-40B4-BE49-F238E27FC236}">
                <a16:creationId xmlns:a16="http://schemas.microsoft.com/office/drawing/2014/main" id="{20E817D3-E967-189C-647B-64EDC765E2F3}"/>
              </a:ext>
            </a:extLst>
          </p:cNvPr>
          <p:cNvSpPr txBox="1"/>
          <p:nvPr/>
        </p:nvSpPr>
        <p:spPr>
          <a:xfrm>
            <a:off x="8807116" y="1925053"/>
            <a:ext cx="184731" cy="369332"/>
          </a:xfrm>
          <a:prstGeom prst="rect">
            <a:avLst/>
          </a:prstGeom>
          <a:noFill/>
        </p:spPr>
        <p:txBody>
          <a:bodyPr wrap="none" rtlCol="0">
            <a:spAutoFit/>
          </a:bodyPr>
          <a:lstStyle/>
          <a:p>
            <a:endParaRPr lang="it-IT" dirty="0"/>
          </a:p>
        </p:txBody>
      </p:sp>
      <mc:AlternateContent xmlns:mc="http://schemas.openxmlformats.org/markup-compatibility/2006" xmlns:p14="http://schemas.microsoft.com/office/powerpoint/2010/main">
        <mc:Choice Requires="p14">
          <p:contentPart p14:bwMode="auto" r:id="rId3">
            <p14:nvContentPartPr>
              <p14:cNvPr id="15" name="Input penna 14">
                <a:extLst>
                  <a:ext uri="{FF2B5EF4-FFF2-40B4-BE49-F238E27FC236}">
                    <a16:creationId xmlns:a16="http://schemas.microsoft.com/office/drawing/2014/main" id="{1C0E6411-C8EB-BAC5-6F69-337B3B45A184}"/>
                  </a:ext>
                </a:extLst>
              </p14:cNvPr>
              <p14:cNvContentPartPr/>
              <p14:nvPr/>
            </p14:nvContentPartPr>
            <p14:xfrm>
              <a:off x="2453060" y="5857872"/>
              <a:ext cx="246960" cy="301320"/>
            </p14:xfrm>
          </p:contentPart>
        </mc:Choice>
        <mc:Fallback xmlns="">
          <p:pic>
            <p:nvPicPr>
              <p:cNvPr id="15" name="Input penna 14">
                <a:extLst>
                  <a:ext uri="{FF2B5EF4-FFF2-40B4-BE49-F238E27FC236}">
                    <a16:creationId xmlns:a16="http://schemas.microsoft.com/office/drawing/2014/main" id="{1C0E6411-C8EB-BAC5-6F69-337B3B45A184}"/>
                  </a:ext>
                </a:extLst>
              </p:cNvPr>
              <p:cNvPicPr/>
              <p:nvPr/>
            </p:nvPicPr>
            <p:blipFill>
              <a:blip r:embed="rId4"/>
              <a:stretch>
                <a:fillRect/>
              </a:stretch>
            </p:blipFill>
            <p:spPr>
              <a:xfrm>
                <a:off x="2363060" y="5677657"/>
                <a:ext cx="426600" cy="66139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put penna 15">
                <a:extLst>
                  <a:ext uri="{FF2B5EF4-FFF2-40B4-BE49-F238E27FC236}">
                    <a16:creationId xmlns:a16="http://schemas.microsoft.com/office/drawing/2014/main" id="{141F6789-47D4-A7A9-62C3-07870806A2B7}"/>
                  </a:ext>
                </a:extLst>
              </p14:cNvPr>
              <p14:cNvContentPartPr/>
              <p14:nvPr/>
            </p14:nvContentPartPr>
            <p14:xfrm>
              <a:off x="2485820" y="5804232"/>
              <a:ext cx="33480" cy="113400"/>
            </p14:xfrm>
          </p:contentPart>
        </mc:Choice>
        <mc:Fallback xmlns="">
          <p:pic>
            <p:nvPicPr>
              <p:cNvPr id="16" name="Input penna 15">
                <a:extLst>
                  <a:ext uri="{FF2B5EF4-FFF2-40B4-BE49-F238E27FC236}">
                    <a16:creationId xmlns:a16="http://schemas.microsoft.com/office/drawing/2014/main" id="{141F6789-47D4-A7A9-62C3-07870806A2B7}"/>
                  </a:ext>
                </a:extLst>
              </p:cNvPr>
              <p:cNvPicPr/>
              <p:nvPr/>
            </p:nvPicPr>
            <p:blipFill>
              <a:blip r:embed="rId6"/>
              <a:stretch>
                <a:fillRect/>
              </a:stretch>
            </p:blipFill>
            <p:spPr>
              <a:xfrm>
                <a:off x="2395820" y="5624232"/>
                <a:ext cx="213120" cy="473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put penna 16">
                <a:extLst>
                  <a:ext uri="{FF2B5EF4-FFF2-40B4-BE49-F238E27FC236}">
                    <a16:creationId xmlns:a16="http://schemas.microsoft.com/office/drawing/2014/main" id="{F84F8045-2B7D-05FF-C3CE-76D83260BD6D}"/>
                  </a:ext>
                </a:extLst>
              </p14:cNvPr>
              <p14:cNvContentPartPr/>
              <p14:nvPr/>
            </p14:nvContentPartPr>
            <p14:xfrm>
              <a:off x="1888940" y="5560152"/>
              <a:ext cx="526320" cy="271080"/>
            </p14:xfrm>
          </p:contentPart>
        </mc:Choice>
        <mc:Fallback xmlns="">
          <p:pic>
            <p:nvPicPr>
              <p:cNvPr id="17" name="Input penna 16">
                <a:extLst>
                  <a:ext uri="{FF2B5EF4-FFF2-40B4-BE49-F238E27FC236}">
                    <a16:creationId xmlns:a16="http://schemas.microsoft.com/office/drawing/2014/main" id="{F84F8045-2B7D-05FF-C3CE-76D83260BD6D}"/>
                  </a:ext>
                </a:extLst>
              </p:cNvPr>
              <p:cNvPicPr/>
              <p:nvPr/>
            </p:nvPicPr>
            <p:blipFill>
              <a:blip r:embed="rId8"/>
              <a:stretch>
                <a:fillRect/>
              </a:stretch>
            </p:blipFill>
            <p:spPr>
              <a:xfrm>
                <a:off x="1798940" y="5380152"/>
                <a:ext cx="705960" cy="630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put penna 17">
                <a:extLst>
                  <a:ext uri="{FF2B5EF4-FFF2-40B4-BE49-F238E27FC236}">
                    <a16:creationId xmlns:a16="http://schemas.microsoft.com/office/drawing/2014/main" id="{F00B1D37-CFD7-DBDD-EC3E-693B4105908F}"/>
                  </a:ext>
                </a:extLst>
              </p14:cNvPr>
              <p14:cNvContentPartPr/>
              <p14:nvPr/>
            </p14:nvContentPartPr>
            <p14:xfrm>
              <a:off x="1353980" y="5459352"/>
              <a:ext cx="1137600" cy="851760"/>
            </p14:xfrm>
          </p:contentPart>
        </mc:Choice>
        <mc:Fallback xmlns="">
          <p:pic>
            <p:nvPicPr>
              <p:cNvPr id="18" name="Input penna 17">
                <a:extLst>
                  <a:ext uri="{FF2B5EF4-FFF2-40B4-BE49-F238E27FC236}">
                    <a16:creationId xmlns:a16="http://schemas.microsoft.com/office/drawing/2014/main" id="{F00B1D37-CFD7-DBDD-EC3E-693B4105908F}"/>
                  </a:ext>
                </a:extLst>
              </p:cNvPr>
              <p:cNvPicPr/>
              <p:nvPr/>
            </p:nvPicPr>
            <p:blipFill>
              <a:blip r:embed="rId10"/>
              <a:stretch>
                <a:fillRect/>
              </a:stretch>
            </p:blipFill>
            <p:spPr>
              <a:xfrm>
                <a:off x="1263980" y="5279352"/>
                <a:ext cx="1317240" cy="1211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put penna 18">
                <a:extLst>
                  <a:ext uri="{FF2B5EF4-FFF2-40B4-BE49-F238E27FC236}">
                    <a16:creationId xmlns:a16="http://schemas.microsoft.com/office/drawing/2014/main" id="{75B0EB7A-14EB-F2B2-319B-B276B2EA5C42}"/>
                  </a:ext>
                </a:extLst>
              </p14:cNvPr>
              <p14:cNvContentPartPr/>
              <p14:nvPr/>
            </p14:nvContentPartPr>
            <p14:xfrm>
              <a:off x="1345340" y="5425512"/>
              <a:ext cx="370800" cy="40680"/>
            </p14:xfrm>
          </p:contentPart>
        </mc:Choice>
        <mc:Fallback xmlns="">
          <p:pic>
            <p:nvPicPr>
              <p:cNvPr id="19" name="Input penna 18">
                <a:extLst>
                  <a:ext uri="{FF2B5EF4-FFF2-40B4-BE49-F238E27FC236}">
                    <a16:creationId xmlns:a16="http://schemas.microsoft.com/office/drawing/2014/main" id="{75B0EB7A-14EB-F2B2-319B-B276B2EA5C42}"/>
                  </a:ext>
                </a:extLst>
              </p:cNvPr>
              <p:cNvPicPr/>
              <p:nvPr/>
            </p:nvPicPr>
            <p:blipFill>
              <a:blip r:embed="rId12"/>
              <a:stretch>
                <a:fillRect/>
              </a:stretch>
            </p:blipFill>
            <p:spPr>
              <a:xfrm>
                <a:off x="1291340" y="5316548"/>
                <a:ext cx="478440" cy="25824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put penna 19">
                <a:extLst>
                  <a:ext uri="{FF2B5EF4-FFF2-40B4-BE49-F238E27FC236}">
                    <a16:creationId xmlns:a16="http://schemas.microsoft.com/office/drawing/2014/main" id="{D2C2D752-BB08-08FF-FC22-B8BC8FE61546}"/>
                  </a:ext>
                </a:extLst>
              </p14:cNvPr>
              <p14:cNvContentPartPr/>
              <p14:nvPr/>
            </p14:nvContentPartPr>
            <p14:xfrm>
              <a:off x="1474940" y="5503632"/>
              <a:ext cx="574920" cy="71280"/>
            </p14:xfrm>
          </p:contentPart>
        </mc:Choice>
        <mc:Fallback xmlns="">
          <p:pic>
            <p:nvPicPr>
              <p:cNvPr id="20" name="Input penna 19">
                <a:extLst>
                  <a:ext uri="{FF2B5EF4-FFF2-40B4-BE49-F238E27FC236}">
                    <a16:creationId xmlns:a16="http://schemas.microsoft.com/office/drawing/2014/main" id="{D2C2D752-BB08-08FF-FC22-B8BC8FE61546}"/>
                  </a:ext>
                </a:extLst>
              </p:cNvPr>
              <p:cNvPicPr/>
              <p:nvPr/>
            </p:nvPicPr>
            <p:blipFill>
              <a:blip r:embed="rId14"/>
              <a:stretch>
                <a:fillRect/>
              </a:stretch>
            </p:blipFill>
            <p:spPr>
              <a:xfrm>
                <a:off x="1420940" y="5395632"/>
                <a:ext cx="68256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put penna 20">
                <a:extLst>
                  <a:ext uri="{FF2B5EF4-FFF2-40B4-BE49-F238E27FC236}">
                    <a16:creationId xmlns:a16="http://schemas.microsoft.com/office/drawing/2014/main" id="{B6A471F3-D447-AAF5-0503-CD326C4A698E}"/>
                  </a:ext>
                </a:extLst>
              </p14:cNvPr>
              <p14:cNvContentPartPr/>
              <p14:nvPr/>
            </p14:nvContentPartPr>
            <p14:xfrm>
              <a:off x="1394300" y="5549712"/>
              <a:ext cx="1211760" cy="868320"/>
            </p14:xfrm>
          </p:contentPart>
        </mc:Choice>
        <mc:Fallback xmlns="">
          <p:pic>
            <p:nvPicPr>
              <p:cNvPr id="21" name="Input penna 20">
                <a:extLst>
                  <a:ext uri="{FF2B5EF4-FFF2-40B4-BE49-F238E27FC236}">
                    <a16:creationId xmlns:a16="http://schemas.microsoft.com/office/drawing/2014/main" id="{B6A471F3-D447-AAF5-0503-CD326C4A698E}"/>
                  </a:ext>
                </a:extLst>
              </p:cNvPr>
              <p:cNvPicPr/>
              <p:nvPr/>
            </p:nvPicPr>
            <p:blipFill>
              <a:blip r:embed="rId16"/>
              <a:stretch>
                <a:fillRect/>
              </a:stretch>
            </p:blipFill>
            <p:spPr>
              <a:xfrm>
                <a:off x="1340300" y="5441667"/>
                <a:ext cx="1319400" cy="108404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Input penna 21">
                <a:extLst>
                  <a:ext uri="{FF2B5EF4-FFF2-40B4-BE49-F238E27FC236}">
                    <a16:creationId xmlns:a16="http://schemas.microsoft.com/office/drawing/2014/main" id="{091AE35E-824A-A451-4088-B350A5CC1369}"/>
                  </a:ext>
                </a:extLst>
              </p14:cNvPr>
              <p14:cNvContentPartPr/>
              <p14:nvPr/>
            </p14:nvContentPartPr>
            <p14:xfrm>
              <a:off x="1319420" y="5450352"/>
              <a:ext cx="1555920" cy="834120"/>
            </p14:xfrm>
          </p:contentPart>
        </mc:Choice>
        <mc:Fallback xmlns="">
          <p:pic>
            <p:nvPicPr>
              <p:cNvPr id="22" name="Input penna 21">
                <a:extLst>
                  <a:ext uri="{FF2B5EF4-FFF2-40B4-BE49-F238E27FC236}">
                    <a16:creationId xmlns:a16="http://schemas.microsoft.com/office/drawing/2014/main" id="{091AE35E-824A-A451-4088-B350A5CC1369}"/>
                  </a:ext>
                </a:extLst>
              </p:cNvPr>
              <p:cNvPicPr/>
              <p:nvPr/>
            </p:nvPicPr>
            <p:blipFill>
              <a:blip r:embed="rId18"/>
              <a:stretch>
                <a:fillRect/>
              </a:stretch>
            </p:blipFill>
            <p:spPr>
              <a:xfrm>
                <a:off x="1265420" y="5342305"/>
                <a:ext cx="1663560" cy="104985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put penna 22">
                <a:extLst>
                  <a:ext uri="{FF2B5EF4-FFF2-40B4-BE49-F238E27FC236}">
                    <a16:creationId xmlns:a16="http://schemas.microsoft.com/office/drawing/2014/main" id="{4A8EA048-7F7D-1F5E-F398-C8CCD503363E}"/>
                  </a:ext>
                </a:extLst>
              </p14:cNvPr>
              <p14:cNvContentPartPr/>
              <p14:nvPr/>
            </p14:nvContentPartPr>
            <p14:xfrm>
              <a:off x="1252100" y="5450352"/>
              <a:ext cx="1353240" cy="945720"/>
            </p14:xfrm>
          </p:contentPart>
        </mc:Choice>
        <mc:Fallback xmlns="">
          <p:pic>
            <p:nvPicPr>
              <p:cNvPr id="23" name="Input penna 22">
                <a:extLst>
                  <a:ext uri="{FF2B5EF4-FFF2-40B4-BE49-F238E27FC236}">
                    <a16:creationId xmlns:a16="http://schemas.microsoft.com/office/drawing/2014/main" id="{4A8EA048-7F7D-1F5E-F398-C8CCD503363E}"/>
                  </a:ext>
                </a:extLst>
              </p:cNvPr>
              <p:cNvPicPr/>
              <p:nvPr/>
            </p:nvPicPr>
            <p:blipFill>
              <a:blip r:embed="rId20"/>
              <a:stretch>
                <a:fillRect/>
              </a:stretch>
            </p:blipFill>
            <p:spPr>
              <a:xfrm>
                <a:off x="1216110" y="5414352"/>
                <a:ext cx="1424861" cy="1017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put penna 23">
                <a:extLst>
                  <a:ext uri="{FF2B5EF4-FFF2-40B4-BE49-F238E27FC236}">
                    <a16:creationId xmlns:a16="http://schemas.microsoft.com/office/drawing/2014/main" id="{DF1F48AE-A7D5-06A0-2525-65AC762FC98E}"/>
                  </a:ext>
                </a:extLst>
              </p14:cNvPr>
              <p14:cNvContentPartPr/>
              <p14:nvPr/>
            </p14:nvContentPartPr>
            <p14:xfrm>
              <a:off x="6226940" y="5598312"/>
              <a:ext cx="99720" cy="771840"/>
            </p14:xfrm>
          </p:contentPart>
        </mc:Choice>
        <mc:Fallback xmlns="">
          <p:pic>
            <p:nvPicPr>
              <p:cNvPr id="24" name="Input penna 23">
                <a:extLst>
                  <a:ext uri="{FF2B5EF4-FFF2-40B4-BE49-F238E27FC236}">
                    <a16:creationId xmlns:a16="http://schemas.microsoft.com/office/drawing/2014/main" id="{DF1F48AE-A7D5-06A0-2525-65AC762FC98E}"/>
                  </a:ext>
                </a:extLst>
              </p:cNvPr>
              <p:cNvPicPr/>
              <p:nvPr/>
            </p:nvPicPr>
            <p:blipFill>
              <a:blip r:embed="rId22"/>
              <a:stretch>
                <a:fillRect/>
              </a:stretch>
            </p:blipFill>
            <p:spPr>
              <a:xfrm>
                <a:off x="6190940" y="5562295"/>
                <a:ext cx="171360" cy="843513"/>
              </a:xfrm>
              <a:prstGeom prst="rect">
                <a:avLst/>
              </a:prstGeom>
            </p:spPr>
          </p:pic>
        </mc:Fallback>
      </mc:AlternateContent>
      <p:pic>
        <p:nvPicPr>
          <p:cNvPr id="12" name="Immagine 11" descr="Immagine che contiene testo, Carattere, schermata&#10;&#10;Il contenuto generato dall'IA potrebbe non essere corretto.">
            <a:extLst>
              <a:ext uri="{FF2B5EF4-FFF2-40B4-BE49-F238E27FC236}">
                <a16:creationId xmlns:a16="http://schemas.microsoft.com/office/drawing/2014/main" id="{0CB62C78-FB02-2D04-0836-FBE72EDD607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30723" y="165018"/>
            <a:ext cx="5396458" cy="2155871"/>
          </a:xfrm>
          <a:prstGeom prst="rect">
            <a:avLst/>
          </a:prstGeom>
        </p:spPr>
      </p:pic>
      <p:pic>
        <p:nvPicPr>
          <p:cNvPr id="28" name="Immagine 27" descr="Immagine che contiene schizzo, disegno, arte&#10;&#10;Il contenuto generato dall'IA potrebbe non essere corretto.">
            <a:extLst>
              <a:ext uri="{FF2B5EF4-FFF2-40B4-BE49-F238E27FC236}">
                <a16:creationId xmlns:a16="http://schemas.microsoft.com/office/drawing/2014/main" id="{0E67F527-DF69-22F7-5C70-8FB05C9FE10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861539" y="684656"/>
            <a:ext cx="6323495" cy="5119576"/>
          </a:xfrm>
          <a:prstGeom prst="rect">
            <a:avLst/>
          </a:prstGeom>
        </p:spPr>
      </p:pic>
      <p:pic>
        <p:nvPicPr>
          <p:cNvPr id="3" name="Immagine 2" descr="Immagine che contiene testo, schermata, Carattere, diagramma&#10;&#10;Il contenuto generato dall'IA potrebbe non essere corretto.">
            <a:extLst>
              <a:ext uri="{FF2B5EF4-FFF2-40B4-BE49-F238E27FC236}">
                <a16:creationId xmlns:a16="http://schemas.microsoft.com/office/drawing/2014/main" id="{B0922FE5-FC85-D2B5-6BEA-55D86C4E1EF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2553282"/>
            <a:ext cx="5982533" cy="3998781"/>
          </a:xfrm>
          <a:prstGeom prst="rect">
            <a:avLst/>
          </a:prstGeom>
        </p:spPr>
      </p:pic>
    </p:spTree>
    <p:extLst>
      <p:ext uri="{BB962C8B-B14F-4D97-AF65-F5344CB8AC3E}">
        <p14:creationId xmlns:p14="http://schemas.microsoft.com/office/powerpoint/2010/main" val="1627126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806AE-AC5A-CB7D-200F-2191E051F288}"/>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3DB77C35-5A37-3A85-BCF1-FE992FB34430}"/>
              </a:ext>
            </a:extLst>
          </p:cNvPr>
          <p:cNvPicPr>
            <a:picLocks noChangeAspect="1"/>
          </p:cNvPicPr>
          <p:nvPr/>
        </p:nvPicPr>
        <p:blipFill>
          <a:blip r:embed="rId2"/>
          <a:stretch>
            <a:fillRect/>
          </a:stretch>
        </p:blipFill>
        <p:spPr>
          <a:xfrm>
            <a:off x="11357509" y="6087762"/>
            <a:ext cx="716482" cy="639853"/>
          </a:xfrm>
          <a:prstGeom prst="rect">
            <a:avLst/>
          </a:prstGeom>
        </p:spPr>
      </p:pic>
      <p:sp>
        <p:nvSpPr>
          <p:cNvPr id="8" name="CasellaDiTesto 7">
            <a:extLst>
              <a:ext uri="{FF2B5EF4-FFF2-40B4-BE49-F238E27FC236}">
                <a16:creationId xmlns:a16="http://schemas.microsoft.com/office/drawing/2014/main" id="{75BF70B4-9D55-05AC-6A48-C132571C4EC7}"/>
              </a:ext>
            </a:extLst>
          </p:cNvPr>
          <p:cNvSpPr txBox="1"/>
          <p:nvPr/>
        </p:nvSpPr>
        <p:spPr>
          <a:xfrm>
            <a:off x="8807116" y="1925053"/>
            <a:ext cx="184731" cy="369332"/>
          </a:xfrm>
          <a:prstGeom prst="rect">
            <a:avLst/>
          </a:prstGeom>
          <a:noFill/>
        </p:spPr>
        <p:txBody>
          <a:bodyPr wrap="none" rtlCol="0">
            <a:spAutoFit/>
          </a:bodyPr>
          <a:lstStyle/>
          <a:p>
            <a:endParaRPr lang="it-IT" dirty="0"/>
          </a:p>
        </p:txBody>
      </p:sp>
      <mc:AlternateContent xmlns:mc="http://schemas.openxmlformats.org/markup-compatibility/2006" xmlns:p14="http://schemas.microsoft.com/office/powerpoint/2010/main">
        <mc:Choice Requires="p14">
          <p:contentPart p14:bwMode="auto" r:id="rId3">
            <p14:nvContentPartPr>
              <p14:cNvPr id="15" name="Input penna 14">
                <a:extLst>
                  <a:ext uri="{FF2B5EF4-FFF2-40B4-BE49-F238E27FC236}">
                    <a16:creationId xmlns:a16="http://schemas.microsoft.com/office/drawing/2014/main" id="{68B21D10-7A11-3C38-356A-63E7397EEC2D}"/>
                  </a:ext>
                </a:extLst>
              </p14:cNvPr>
              <p14:cNvContentPartPr/>
              <p14:nvPr/>
            </p14:nvContentPartPr>
            <p14:xfrm>
              <a:off x="2453060" y="5857872"/>
              <a:ext cx="246960" cy="301320"/>
            </p14:xfrm>
          </p:contentPart>
        </mc:Choice>
        <mc:Fallback xmlns="">
          <p:pic>
            <p:nvPicPr>
              <p:cNvPr id="15" name="Input penna 14">
                <a:extLst>
                  <a:ext uri="{FF2B5EF4-FFF2-40B4-BE49-F238E27FC236}">
                    <a16:creationId xmlns:a16="http://schemas.microsoft.com/office/drawing/2014/main" id="{68B21D10-7A11-3C38-356A-63E7397EEC2D}"/>
                  </a:ext>
                </a:extLst>
              </p:cNvPr>
              <p:cNvPicPr/>
              <p:nvPr/>
            </p:nvPicPr>
            <p:blipFill>
              <a:blip r:embed="rId4"/>
              <a:stretch>
                <a:fillRect/>
              </a:stretch>
            </p:blipFill>
            <p:spPr>
              <a:xfrm>
                <a:off x="2363060" y="5677657"/>
                <a:ext cx="426600" cy="66139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put penna 15">
                <a:extLst>
                  <a:ext uri="{FF2B5EF4-FFF2-40B4-BE49-F238E27FC236}">
                    <a16:creationId xmlns:a16="http://schemas.microsoft.com/office/drawing/2014/main" id="{B911A346-9D76-42D2-5AF9-24A594D3A065}"/>
                  </a:ext>
                </a:extLst>
              </p14:cNvPr>
              <p14:cNvContentPartPr/>
              <p14:nvPr/>
            </p14:nvContentPartPr>
            <p14:xfrm>
              <a:off x="2485820" y="5804232"/>
              <a:ext cx="33480" cy="113400"/>
            </p14:xfrm>
          </p:contentPart>
        </mc:Choice>
        <mc:Fallback xmlns="">
          <p:pic>
            <p:nvPicPr>
              <p:cNvPr id="16" name="Input penna 15">
                <a:extLst>
                  <a:ext uri="{FF2B5EF4-FFF2-40B4-BE49-F238E27FC236}">
                    <a16:creationId xmlns:a16="http://schemas.microsoft.com/office/drawing/2014/main" id="{B911A346-9D76-42D2-5AF9-24A594D3A065}"/>
                  </a:ext>
                </a:extLst>
              </p:cNvPr>
              <p:cNvPicPr/>
              <p:nvPr/>
            </p:nvPicPr>
            <p:blipFill>
              <a:blip r:embed="rId6"/>
              <a:stretch>
                <a:fillRect/>
              </a:stretch>
            </p:blipFill>
            <p:spPr>
              <a:xfrm>
                <a:off x="2395820" y="5624232"/>
                <a:ext cx="213120" cy="473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put penna 16">
                <a:extLst>
                  <a:ext uri="{FF2B5EF4-FFF2-40B4-BE49-F238E27FC236}">
                    <a16:creationId xmlns:a16="http://schemas.microsoft.com/office/drawing/2014/main" id="{8EC8B1F8-6457-5ADC-F7EC-B99205EB3112}"/>
                  </a:ext>
                </a:extLst>
              </p14:cNvPr>
              <p14:cNvContentPartPr/>
              <p14:nvPr/>
            </p14:nvContentPartPr>
            <p14:xfrm>
              <a:off x="1888940" y="5560152"/>
              <a:ext cx="526320" cy="271080"/>
            </p14:xfrm>
          </p:contentPart>
        </mc:Choice>
        <mc:Fallback xmlns="">
          <p:pic>
            <p:nvPicPr>
              <p:cNvPr id="17" name="Input penna 16">
                <a:extLst>
                  <a:ext uri="{FF2B5EF4-FFF2-40B4-BE49-F238E27FC236}">
                    <a16:creationId xmlns:a16="http://schemas.microsoft.com/office/drawing/2014/main" id="{8EC8B1F8-6457-5ADC-F7EC-B99205EB3112}"/>
                  </a:ext>
                </a:extLst>
              </p:cNvPr>
              <p:cNvPicPr/>
              <p:nvPr/>
            </p:nvPicPr>
            <p:blipFill>
              <a:blip r:embed="rId8"/>
              <a:stretch>
                <a:fillRect/>
              </a:stretch>
            </p:blipFill>
            <p:spPr>
              <a:xfrm>
                <a:off x="1798940" y="5380152"/>
                <a:ext cx="705960" cy="630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put penna 17">
                <a:extLst>
                  <a:ext uri="{FF2B5EF4-FFF2-40B4-BE49-F238E27FC236}">
                    <a16:creationId xmlns:a16="http://schemas.microsoft.com/office/drawing/2014/main" id="{AE31EC27-117A-B3B5-6B44-579A605782A5}"/>
                  </a:ext>
                </a:extLst>
              </p14:cNvPr>
              <p14:cNvContentPartPr/>
              <p14:nvPr/>
            </p14:nvContentPartPr>
            <p14:xfrm>
              <a:off x="1353980" y="5459352"/>
              <a:ext cx="1137600" cy="851760"/>
            </p14:xfrm>
          </p:contentPart>
        </mc:Choice>
        <mc:Fallback xmlns="">
          <p:pic>
            <p:nvPicPr>
              <p:cNvPr id="18" name="Input penna 17">
                <a:extLst>
                  <a:ext uri="{FF2B5EF4-FFF2-40B4-BE49-F238E27FC236}">
                    <a16:creationId xmlns:a16="http://schemas.microsoft.com/office/drawing/2014/main" id="{AE31EC27-117A-B3B5-6B44-579A605782A5}"/>
                  </a:ext>
                </a:extLst>
              </p:cNvPr>
              <p:cNvPicPr/>
              <p:nvPr/>
            </p:nvPicPr>
            <p:blipFill>
              <a:blip r:embed="rId10"/>
              <a:stretch>
                <a:fillRect/>
              </a:stretch>
            </p:blipFill>
            <p:spPr>
              <a:xfrm>
                <a:off x="1263980" y="5279352"/>
                <a:ext cx="1317240" cy="1211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put penna 18">
                <a:extLst>
                  <a:ext uri="{FF2B5EF4-FFF2-40B4-BE49-F238E27FC236}">
                    <a16:creationId xmlns:a16="http://schemas.microsoft.com/office/drawing/2014/main" id="{BC3F5CC0-9FA7-C5A5-AAE8-25974C146AE9}"/>
                  </a:ext>
                </a:extLst>
              </p14:cNvPr>
              <p14:cNvContentPartPr/>
              <p14:nvPr/>
            </p14:nvContentPartPr>
            <p14:xfrm>
              <a:off x="1345340" y="5425512"/>
              <a:ext cx="370800" cy="40680"/>
            </p14:xfrm>
          </p:contentPart>
        </mc:Choice>
        <mc:Fallback xmlns="">
          <p:pic>
            <p:nvPicPr>
              <p:cNvPr id="19" name="Input penna 18">
                <a:extLst>
                  <a:ext uri="{FF2B5EF4-FFF2-40B4-BE49-F238E27FC236}">
                    <a16:creationId xmlns:a16="http://schemas.microsoft.com/office/drawing/2014/main" id="{BC3F5CC0-9FA7-C5A5-AAE8-25974C146AE9}"/>
                  </a:ext>
                </a:extLst>
              </p:cNvPr>
              <p:cNvPicPr/>
              <p:nvPr/>
            </p:nvPicPr>
            <p:blipFill>
              <a:blip r:embed="rId12"/>
              <a:stretch>
                <a:fillRect/>
              </a:stretch>
            </p:blipFill>
            <p:spPr>
              <a:xfrm>
                <a:off x="1291340" y="5316548"/>
                <a:ext cx="478440" cy="25824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put penna 19">
                <a:extLst>
                  <a:ext uri="{FF2B5EF4-FFF2-40B4-BE49-F238E27FC236}">
                    <a16:creationId xmlns:a16="http://schemas.microsoft.com/office/drawing/2014/main" id="{F623CCEC-4278-6F3A-9AA0-3727C91DA55A}"/>
                  </a:ext>
                </a:extLst>
              </p14:cNvPr>
              <p14:cNvContentPartPr/>
              <p14:nvPr/>
            </p14:nvContentPartPr>
            <p14:xfrm>
              <a:off x="1474940" y="5503632"/>
              <a:ext cx="574920" cy="71280"/>
            </p14:xfrm>
          </p:contentPart>
        </mc:Choice>
        <mc:Fallback xmlns="">
          <p:pic>
            <p:nvPicPr>
              <p:cNvPr id="20" name="Input penna 19">
                <a:extLst>
                  <a:ext uri="{FF2B5EF4-FFF2-40B4-BE49-F238E27FC236}">
                    <a16:creationId xmlns:a16="http://schemas.microsoft.com/office/drawing/2014/main" id="{F623CCEC-4278-6F3A-9AA0-3727C91DA55A}"/>
                  </a:ext>
                </a:extLst>
              </p:cNvPr>
              <p:cNvPicPr/>
              <p:nvPr/>
            </p:nvPicPr>
            <p:blipFill>
              <a:blip r:embed="rId14"/>
              <a:stretch>
                <a:fillRect/>
              </a:stretch>
            </p:blipFill>
            <p:spPr>
              <a:xfrm>
                <a:off x="1420940" y="5395632"/>
                <a:ext cx="68256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put penna 20">
                <a:extLst>
                  <a:ext uri="{FF2B5EF4-FFF2-40B4-BE49-F238E27FC236}">
                    <a16:creationId xmlns:a16="http://schemas.microsoft.com/office/drawing/2014/main" id="{F09F6BF8-E1D4-4079-0A10-BAD16A8A7FCB}"/>
                  </a:ext>
                </a:extLst>
              </p14:cNvPr>
              <p14:cNvContentPartPr/>
              <p14:nvPr/>
            </p14:nvContentPartPr>
            <p14:xfrm>
              <a:off x="1394300" y="5549712"/>
              <a:ext cx="1211760" cy="868320"/>
            </p14:xfrm>
          </p:contentPart>
        </mc:Choice>
        <mc:Fallback xmlns="">
          <p:pic>
            <p:nvPicPr>
              <p:cNvPr id="21" name="Input penna 20">
                <a:extLst>
                  <a:ext uri="{FF2B5EF4-FFF2-40B4-BE49-F238E27FC236}">
                    <a16:creationId xmlns:a16="http://schemas.microsoft.com/office/drawing/2014/main" id="{F09F6BF8-E1D4-4079-0A10-BAD16A8A7FCB}"/>
                  </a:ext>
                </a:extLst>
              </p:cNvPr>
              <p:cNvPicPr/>
              <p:nvPr/>
            </p:nvPicPr>
            <p:blipFill>
              <a:blip r:embed="rId16"/>
              <a:stretch>
                <a:fillRect/>
              </a:stretch>
            </p:blipFill>
            <p:spPr>
              <a:xfrm>
                <a:off x="1340300" y="5441667"/>
                <a:ext cx="1319400" cy="108404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Input penna 21">
                <a:extLst>
                  <a:ext uri="{FF2B5EF4-FFF2-40B4-BE49-F238E27FC236}">
                    <a16:creationId xmlns:a16="http://schemas.microsoft.com/office/drawing/2014/main" id="{2EFC823F-CFA0-6879-543D-6FFCCED3B366}"/>
                  </a:ext>
                </a:extLst>
              </p14:cNvPr>
              <p14:cNvContentPartPr/>
              <p14:nvPr/>
            </p14:nvContentPartPr>
            <p14:xfrm>
              <a:off x="1319420" y="5450352"/>
              <a:ext cx="1555920" cy="834120"/>
            </p14:xfrm>
          </p:contentPart>
        </mc:Choice>
        <mc:Fallback xmlns="">
          <p:pic>
            <p:nvPicPr>
              <p:cNvPr id="22" name="Input penna 21">
                <a:extLst>
                  <a:ext uri="{FF2B5EF4-FFF2-40B4-BE49-F238E27FC236}">
                    <a16:creationId xmlns:a16="http://schemas.microsoft.com/office/drawing/2014/main" id="{2EFC823F-CFA0-6879-543D-6FFCCED3B366}"/>
                  </a:ext>
                </a:extLst>
              </p:cNvPr>
              <p:cNvPicPr/>
              <p:nvPr/>
            </p:nvPicPr>
            <p:blipFill>
              <a:blip r:embed="rId18"/>
              <a:stretch>
                <a:fillRect/>
              </a:stretch>
            </p:blipFill>
            <p:spPr>
              <a:xfrm>
                <a:off x="1265420" y="5342305"/>
                <a:ext cx="1663560" cy="104985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put penna 22">
                <a:extLst>
                  <a:ext uri="{FF2B5EF4-FFF2-40B4-BE49-F238E27FC236}">
                    <a16:creationId xmlns:a16="http://schemas.microsoft.com/office/drawing/2014/main" id="{17663B42-B1CF-E468-88E9-60F7BC5FBCCE}"/>
                  </a:ext>
                </a:extLst>
              </p14:cNvPr>
              <p14:cNvContentPartPr/>
              <p14:nvPr/>
            </p14:nvContentPartPr>
            <p14:xfrm>
              <a:off x="1252100" y="5450352"/>
              <a:ext cx="1353240" cy="945720"/>
            </p14:xfrm>
          </p:contentPart>
        </mc:Choice>
        <mc:Fallback xmlns="">
          <p:pic>
            <p:nvPicPr>
              <p:cNvPr id="23" name="Input penna 22">
                <a:extLst>
                  <a:ext uri="{FF2B5EF4-FFF2-40B4-BE49-F238E27FC236}">
                    <a16:creationId xmlns:a16="http://schemas.microsoft.com/office/drawing/2014/main" id="{17663B42-B1CF-E468-88E9-60F7BC5FBCCE}"/>
                  </a:ext>
                </a:extLst>
              </p:cNvPr>
              <p:cNvPicPr/>
              <p:nvPr/>
            </p:nvPicPr>
            <p:blipFill>
              <a:blip r:embed="rId20"/>
              <a:stretch>
                <a:fillRect/>
              </a:stretch>
            </p:blipFill>
            <p:spPr>
              <a:xfrm>
                <a:off x="1216110" y="5414352"/>
                <a:ext cx="1424861" cy="1017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put penna 23">
                <a:extLst>
                  <a:ext uri="{FF2B5EF4-FFF2-40B4-BE49-F238E27FC236}">
                    <a16:creationId xmlns:a16="http://schemas.microsoft.com/office/drawing/2014/main" id="{CE0F4ABE-31F4-AB4E-010B-4276251B9003}"/>
                  </a:ext>
                </a:extLst>
              </p14:cNvPr>
              <p14:cNvContentPartPr/>
              <p14:nvPr/>
            </p14:nvContentPartPr>
            <p14:xfrm>
              <a:off x="6226940" y="5598312"/>
              <a:ext cx="99720" cy="771840"/>
            </p14:xfrm>
          </p:contentPart>
        </mc:Choice>
        <mc:Fallback xmlns="">
          <p:pic>
            <p:nvPicPr>
              <p:cNvPr id="24" name="Input penna 23">
                <a:extLst>
                  <a:ext uri="{FF2B5EF4-FFF2-40B4-BE49-F238E27FC236}">
                    <a16:creationId xmlns:a16="http://schemas.microsoft.com/office/drawing/2014/main" id="{CE0F4ABE-31F4-AB4E-010B-4276251B9003}"/>
                  </a:ext>
                </a:extLst>
              </p:cNvPr>
              <p:cNvPicPr/>
              <p:nvPr/>
            </p:nvPicPr>
            <p:blipFill>
              <a:blip r:embed="rId22"/>
              <a:stretch>
                <a:fillRect/>
              </a:stretch>
            </p:blipFill>
            <p:spPr>
              <a:xfrm>
                <a:off x="6190940" y="5562295"/>
                <a:ext cx="171360" cy="843513"/>
              </a:xfrm>
              <a:prstGeom prst="rect">
                <a:avLst/>
              </a:prstGeom>
            </p:spPr>
          </p:pic>
        </mc:Fallback>
      </mc:AlternateContent>
      <p:pic>
        <p:nvPicPr>
          <p:cNvPr id="12" name="Immagine 11" descr="Immagine che contiene testo, Carattere, schermata&#10;&#10;Il contenuto generato dall'IA potrebbe non essere corretto.">
            <a:extLst>
              <a:ext uri="{FF2B5EF4-FFF2-40B4-BE49-F238E27FC236}">
                <a16:creationId xmlns:a16="http://schemas.microsoft.com/office/drawing/2014/main" id="{7A77D3C8-D771-8538-C3DA-78F12B2E33D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26687" y="105988"/>
            <a:ext cx="4177145" cy="1668759"/>
          </a:xfrm>
          <a:prstGeom prst="rect">
            <a:avLst/>
          </a:prstGeom>
        </p:spPr>
      </p:pic>
      <p:pic>
        <p:nvPicPr>
          <p:cNvPr id="28" name="Immagine 27" descr="Immagine che contiene schizzo, disegno, arte&#10;&#10;Il contenuto generato dall'IA potrebbe non essere corretto.">
            <a:extLst>
              <a:ext uri="{FF2B5EF4-FFF2-40B4-BE49-F238E27FC236}">
                <a16:creationId xmlns:a16="http://schemas.microsoft.com/office/drawing/2014/main" id="{6E7A2756-225D-49D1-0F19-AA4E8567BED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673190" y="0"/>
            <a:ext cx="2192123" cy="1774769"/>
          </a:xfrm>
          <a:prstGeom prst="rect">
            <a:avLst/>
          </a:prstGeom>
        </p:spPr>
      </p:pic>
      <p:pic>
        <p:nvPicPr>
          <p:cNvPr id="5" name="Immagine 4" descr="Immagine che contiene testo, schermata, Carattere, numero&#10;&#10;Il contenuto generato dall'IA potrebbe non essere corretto.">
            <a:extLst>
              <a:ext uri="{FF2B5EF4-FFF2-40B4-BE49-F238E27FC236}">
                <a16:creationId xmlns:a16="http://schemas.microsoft.com/office/drawing/2014/main" id="{7844B7A9-6EFC-10D6-DB00-6F6E31AEAA2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62400" y="1727319"/>
            <a:ext cx="9172227" cy="3278222"/>
          </a:xfrm>
          <a:prstGeom prst="rect">
            <a:avLst/>
          </a:prstGeom>
        </p:spPr>
      </p:pic>
      <p:sp>
        <p:nvSpPr>
          <p:cNvPr id="6" name="CasellaDiTesto 5">
            <a:extLst>
              <a:ext uri="{FF2B5EF4-FFF2-40B4-BE49-F238E27FC236}">
                <a16:creationId xmlns:a16="http://schemas.microsoft.com/office/drawing/2014/main" id="{6D0FB801-5DCD-8F08-59F5-D445801C7B88}"/>
              </a:ext>
            </a:extLst>
          </p:cNvPr>
          <p:cNvSpPr txBox="1"/>
          <p:nvPr/>
        </p:nvSpPr>
        <p:spPr>
          <a:xfrm>
            <a:off x="118009" y="5169823"/>
            <a:ext cx="11239499" cy="1323439"/>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In  </a:t>
            </a:r>
            <a:r>
              <a:rPr lang="it-IT" sz="2000" dirty="0" err="1">
                <a:latin typeface="Times New Roman" panose="02020603050405020304" pitchFamily="18" charset="0"/>
                <a:cs typeface="Times New Roman" panose="02020603050405020304" pitchFamily="18" charset="0"/>
              </a:rPr>
              <a:t>conclusion</a:t>
            </a: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these</a:t>
            </a:r>
            <a:r>
              <a:rPr lang="it-IT" sz="2000" dirty="0">
                <a:latin typeface="Times New Roman" panose="02020603050405020304" pitchFamily="18" charset="0"/>
                <a:cs typeface="Times New Roman" panose="02020603050405020304" pitchFamily="18" charset="0"/>
              </a:rPr>
              <a:t> data support the </a:t>
            </a:r>
            <a:r>
              <a:rPr lang="it-IT" sz="2000" dirty="0" err="1">
                <a:latin typeface="Times New Roman" panose="02020603050405020304" pitchFamily="18" charset="0"/>
                <a:cs typeface="Times New Roman" panose="02020603050405020304" pitchFamily="18" charset="0"/>
              </a:rPr>
              <a:t>guideline-recommended</a:t>
            </a: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mesenteric</a:t>
            </a: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sparing</a:t>
            </a: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approach</a:t>
            </a: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as</a:t>
            </a:r>
            <a:r>
              <a:rPr lang="it-IT" sz="2000" dirty="0">
                <a:latin typeface="Times New Roman" panose="02020603050405020304" pitchFamily="18" charset="0"/>
                <a:cs typeface="Times New Roman" panose="02020603050405020304" pitchFamily="18" charset="0"/>
              </a:rPr>
              <a:t> the</a:t>
            </a:r>
          </a:p>
          <a:p>
            <a:r>
              <a:rPr lang="it-IT" sz="2000" dirty="0" err="1">
                <a:latin typeface="Times New Roman" panose="02020603050405020304" pitchFamily="18" charset="0"/>
                <a:cs typeface="Times New Roman" panose="02020603050405020304" pitchFamily="18" charset="0"/>
              </a:rPr>
              <a:t>results</a:t>
            </a:r>
            <a:r>
              <a:rPr lang="it-IT" sz="2000" dirty="0">
                <a:latin typeface="Times New Roman" panose="02020603050405020304" pitchFamily="18" charset="0"/>
                <a:cs typeface="Times New Roman" panose="02020603050405020304" pitchFamily="18" charset="0"/>
              </a:rPr>
              <a:t> of </a:t>
            </a:r>
            <a:r>
              <a:rPr lang="it-IT" sz="2000" dirty="0" err="1">
                <a:latin typeface="Times New Roman" panose="02020603050405020304" pitchFamily="18" charset="0"/>
                <a:cs typeface="Times New Roman" panose="02020603050405020304" pitchFamily="18" charset="0"/>
              </a:rPr>
              <a:t>this</a:t>
            </a:r>
            <a:r>
              <a:rPr lang="it-IT" sz="2000" dirty="0">
                <a:latin typeface="Times New Roman" panose="02020603050405020304" pitchFamily="18" charset="0"/>
                <a:cs typeface="Times New Roman" panose="02020603050405020304" pitchFamily="18" charset="0"/>
              </a:rPr>
              <a:t> study </a:t>
            </a:r>
            <a:r>
              <a:rPr lang="it-IT" sz="2000" dirty="0" err="1">
                <a:latin typeface="Times New Roman" panose="02020603050405020304" pitchFamily="18" charset="0"/>
                <a:cs typeface="Times New Roman" panose="02020603050405020304" pitchFamily="18" charset="0"/>
              </a:rPr>
              <a:t>showed</a:t>
            </a:r>
            <a:r>
              <a:rPr lang="it-IT" sz="2000" dirty="0">
                <a:latin typeface="Times New Roman" panose="02020603050405020304" pitchFamily="18" charset="0"/>
                <a:cs typeface="Times New Roman" panose="02020603050405020304" pitchFamily="18" charset="0"/>
              </a:rPr>
              <a:t> no </a:t>
            </a:r>
            <a:r>
              <a:rPr lang="it-IT" sz="2000" dirty="0" err="1">
                <a:latin typeface="Times New Roman" panose="02020603050405020304" pitchFamily="18" charset="0"/>
                <a:cs typeface="Times New Roman" panose="02020603050405020304" pitchFamily="18" charset="0"/>
              </a:rPr>
              <a:t>superiority</a:t>
            </a:r>
            <a:r>
              <a:rPr lang="it-IT" sz="2000" dirty="0">
                <a:latin typeface="Times New Roman" panose="02020603050405020304" pitchFamily="18" charset="0"/>
                <a:cs typeface="Times New Roman" panose="02020603050405020304" pitchFamily="18" charset="0"/>
              </a:rPr>
              <a:t> of </a:t>
            </a:r>
            <a:r>
              <a:rPr lang="it-IT" sz="2000" dirty="0" err="1">
                <a:latin typeface="Times New Roman" panose="02020603050405020304" pitchFamily="18" charset="0"/>
                <a:cs typeface="Times New Roman" panose="02020603050405020304" pitchFamily="18" charset="0"/>
              </a:rPr>
              <a:t>extended</a:t>
            </a: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mesenteric</a:t>
            </a: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resection</a:t>
            </a:r>
            <a:r>
              <a:rPr lang="it-IT" sz="2000" dirty="0">
                <a:latin typeface="Times New Roman" panose="02020603050405020304" pitchFamily="18" charset="0"/>
                <a:cs typeface="Times New Roman" panose="02020603050405020304" pitchFamily="18" charset="0"/>
              </a:rPr>
              <a:t> with </a:t>
            </a:r>
            <a:r>
              <a:rPr lang="it-IT" sz="2000" dirty="0" err="1">
                <a:latin typeface="Times New Roman" panose="02020603050405020304" pitchFamily="18" charset="0"/>
                <a:cs typeface="Times New Roman" panose="02020603050405020304" pitchFamily="18" charset="0"/>
              </a:rPr>
              <a:t>regard</a:t>
            </a:r>
            <a:r>
              <a:rPr lang="it-IT" sz="2000" dirty="0">
                <a:latin typeface="Times New Roman" panose="02020603050405020304" pitchFamily="18" charset="0"/>
                <a:cs typeface="Times New Roman" panose="02020603050405020304" pitchFamily="18" charset="0"/>
              </a:rPr>
              <a:t> to </a:t>
            </a:r>
            <a:r>
              <a:rPr lang="it-IT" sz="2000" dirty="0" err="1">
                <a:latin typeface="Times New Roman" panose="02020603050405020304" pitchFamily="18" charset="0"/>
                <a:cs typeface="Times New Roman" panose="02020603050405020304" pitchFamily="18" charset="0"/>
              </a:rPr>
              <a:t>endoscopic</a:t>
            </a:r>
            <a:endParaRPr lang="it-IT" sz="2000" dirty="0">
              <a:latin typeface="Times New Roman" panose="02020603050405020304" pitchFamily="18" charset="0"/>
              <a:cs typeface="Times New Roman" panose="02020603050405020304" pitchFamily="18" charset="0"/>
            </a:endParaRPr>
          </a:p>
          <a:p>
            <a:r>
              <a:rPr lang="it-IT" sz="2000" dirty="0" err="1">
                <a:latin typeface="Times New Roman" panose="02020603050405020304" pitchFamily="18" charset="0"/>
                <a:cs typeface="Times New Roman" panose="02020603050405020304" pitchFamily="18" charset="0"/>
              </a:rPr>
              <a:t>recurrence</a:t>
            </a:r>
            <a:r>
              <a:rPr lang="it-IT" sz="2000" dirty="0">
                <a:latin typeface="Times New Roman" panose="02020603050405020304" pitchFamily="18" charset="0"/>
                <a:cs typeface="Times New Roman" panose="02020603050405020304" pitchFamily="18" charset="0"/>
              </a:rPr>
              <a:t> or </a:t>
            </a:r>
            <a:r>
              <a:rPr lang="it-IT" sz="2000" dirty="0" err="1">
                <a:latin typeface="Times New Roman" panose="02020603050405020304" pitchFamily="18" charset="0"/>
                <a:cs typeface="Times New Roman" panose="02020603050405020304" pitchFamily="18" charset="0"/>
              </a:rPr>
              <a:t>other</a:t>
            </a: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perioperative</a:t>
            </a: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outcomes</a:t>
            </a:r>
            <a:r>
              <a:rPr lang="it-IT" sz="2000" dirty="0">
                <a:latin typeface="Times New Roman" panose="02020603050405020304" pitchFamily="18" charset="0"/>
                <a:cs typeface="Times New Roman" panose="02020603050405020304" pitchFamily="18" charset="0"/>
              </a:rPr>
              <a:t>, and </a:t>
            </a:r>
            <a:r>
              <a:rPr lang="it-IT" sz="2000" dirty="0" err="1">
                <a:latin typeface="Times New Roman" panose="02020603050405020304" pitchFamily="18" charset="0"/>
                <a:cs typeface="Times New Roman" panose="02020603050405020304" pitchFamily="18" charset="0"/>
              </a:rPr>
              <a:t>there</a:t>
            </a: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was</a:t>
            </a:r>
            <a:r>
              <a:rPr lang="it-IT" sz="2000" dirty="0">
                <a:latin typeface="Times New Roman" panose="02020603050405020304" pitchFamily="18" charset="0"/>
                <a:cs typeface="Times New Roman" panose="02020603050405020304" pitchFamily="18" charset="0"/>
              </a:rPr>
              <a:t> a non-</a:t>
            </a:r>
            <a:r>
              <a:rPr lang="it-IT" sz="2000" dirty="0" err="1">
                <a:latin typeface="Times New Roman" panose="02020603050405020304" pitchFamily="18" charset="0"/>
                <a:cs typeface="Times New Roman" panose="02020603050405020304" pitchFamily="18" charset="0"/>
              </a:rPr>
              <a:t>significant</a:t>
            </a:r>
            <a:r>
              <a:rPr lang="it-IT" sz="2000" dirty="0">
                <a:latin typeface="Times New Roman" panose="02020603050405020304" pitchFamily="18" charset="0"/>
                <a:cs typeface="Times New Roman" panose="02020603050405020304" pitchFamily="18" charset="0"/>
              </a:rPr>
              <a:t> trend </a:t>
            </a:r>
            <a:r>
              <a:rPr lang="it-IT" sz="2000" dirty="0" err="1">
                <a:latin typeface="Times New Roman" panose="02020603050405020304" pitchFamily="18" charset="0"/>
                <a:cs typeface="Times New Roman" panose="02020603050405020304" pitchFamily="18" charset="0"/>
              </a:rPr>
              <a:t>toward</a:t>
            </a:r>
            <a:r>
              <a:rPr lang="it-IT" sz="2000" dirty="0">
                <a:latin typeface="Times New Roman" panose="02020603050405020304" pitchFamily="18" charset="0"/>
                <a:cs typeface="Times New Roman" panose="02020603050405020304" pitchFamily="18" charset="0"/>
              </a:rPr>
              <a:t> a </a:t>
            </a:r>
            <a:r>
              <a:rPr lang="it-IT" sz="2000" dirty="0" err="1">
                <a:latin typeface="Times New Roman" panose="02020603050405020304" pitchFamily="18" charset="0"/>
                <a:cs typeface="Times New Roman" panose="02020603050405020304" pitchFamily="18" charset="0"/>
              </a:rPr>
              <a:t>lower</a:t>
            </a:r>
            <a:r>
              <a:rPr lang="it-IT" sz="2000" dirty="0">
                <a:latin typeface="Times New Roman" panose="02020603050405020304" pitchFamily="18" charset="0"/>
                <a:cs typeface="Times New Roman" panose="02020603050405020304" pitchFamily="18" charset="0"/>
              </a:rPr>
              <a:t> risk of severe </a:t>
            </a:r>
            <a:r>
              <a:rPr lang="it-IT" sz="2000" dirty="0" err="1">
                <a:latin typeface="Times New Roman" panose="02020603050405020304" pitchFamily="18" charset="0"/>
                <a:cs typeface="Times New Roman" panose="02020603050405020304" pitchFamily="18" charset="0"/>
              </a:rPr>
              <a:t>complications</a:t>
            </a:r>
            <a:r>
              <a:rPr lang="it-IT" sz="2000" dirty="0">
                <a:latin typeface="Times New Roman" panose="02020603050405020304" pitchFamily="18" charset="0"/>
                <a:cs typeface="Times New Roman" panose="02020603050405020304" pitchFamily="18" charset="0"/>
              </a:rPr>
              <a:t> in the </a:t>
            </a:r>
            <a:r>
              <a:rPr lang="it-IT" sz="2000" dirty="0" err="1">
                <a:latin typeface="Times New Roman" panose="02020603050405020304" pitchFamily="18" charset="0"/>
                <a:cs typeface="Times New Roman" panose="02020603050405020304" pitchFamily="18" charset="0"/>
              </a:rPr>
              <a:t>mesenteric</a:t>
            </a: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sparing</a:t>
            </a:r>
            <a:r>
              <a:rPr lang="it-IT" sz="2000" dirty="0">
                <a:latin typeface="Times New Roman" panose="02020603050405020304" pitchFamily="18" charset="0"/>
                <a:cs typeface="Times New Roman" panose="02020603050405020304" pitchFamily="18" charset="0"/>
              </a:rPr>
              <a:t> group. </a:t>
            </a:r>
          </a:p>
        </p:txBody>
      </p:sp>
    </p:spTree>
    <p:extLst>
      <p:ext uri="{BB962C8B-B14F-4D97-AF65-F5344CB8AC3E}">
        <p14:creationId xmlns:p14="http://schemas.microsoft.com/office/powerpoint/2010/main" val="2347647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08759-EFAA-6D14-2EDD-BD60CDEA465C}"/>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72227021-3780-2002-3DA0-651BF9788045}"/>
              </a:ext>
            </a:extLst>
          </p:cNvPr>
          <p:cNvPicPr>
            <a:picLocks noChangeAspect="1"/>
          </p:cNvPicPr>
          <p:nvPr/>
        </p:nvPicPr>
        <p:blipFill>
          <a:blip r:embed="rId2"/>
          <a:stretch>
            <a:fillRect/>
          </a:stretch>
        </p:blipFill>
        <p:spPr>
          <a:xfrm>
            <a:off x="11357509" y="6087762"/>
            <a:ext cx="716482" cy="639853"/>
          </a:xfrm>
          <a:prstGeom prst="rect">
            <a:avLst/>
          </a:prstGeom>
        </p:spPr>
      </p:pic>
      <p:sp>
        <p:nvSpPr>
          <p:cNvPr id="8" name="CasellaDiTesto 7">
            <a:extLst>
              <a:ext uri="{FF2B5EF4-FFF2-40B4-BE49-F238E27FC236}">
                <a16:creationId xmlns:a16="http://schemas.microsoft.com/office/drawing/2014/main" id="{6A7444E8-B098-1BB3-BA21-39418272DCD8}"/>
              </a:ext>
            </a:extLst>
          </p:cNvPr>
          <p:cNvSpPr txBox="1"/>
          <p:nvPr/>
        </p:nvSpPr>
        <p:spPr>
          <a:xfrm>
            <a:off x="8807116" y="1925053"/>
            <a:ext cx="184731" cy="369332"/>
          </a:xfrm>
          <a:prstGeom prst="rect">
            <a:avLst/>
          </a:prstGeom>
          <a:noFill/>
        </p:spPr>
        <p:txBody>
          <a:bodyPr wrap="none" rtlCol="0">
            <a:spAutoFit/>
          </a:bodyPr>
          <a:lstStyle/>
          <a:p>
            <a:endParaRPr lang="it-IT" dirty="0"/>
          </a:p>
        </p:txBody>
      </p:sp>
      <mc:AlternateContent xmlns:mc="http://schemas.openxmlformats.org/markup-compatibility/2006" xmlns:p14="http://schemas.microsoft.com/office/powerpoint/2010/main">
        <mc:Choice Requires="p14">
          <p:contentPart p14:bwMode="auto" r:id="rId3">
            <p14:nvContentPartPr>
              <p14:cNvPr id="15" name="Input penna 14">
                <a:extLst>
                  <a:ext uri="{FF2B5EF4-FFF2-40B4-BE49-F238E27FC236}">
                    <a16:creationId xmlns:a16="http://schemas.microsoft.com/office/drawing/2014/main" id="{27AAA247-A288-4F74-FFFC-6538C6CDD38D}"/>
                  </a:ext>
                </a:extLst>
              </p14:cNvPr>
              <p14:cNvContentPartPr/>
              <p14:nvPr/>
            </p14:nvContentPartPr>
            <p14:xfrm>
              <a:off x="2453060" y="5857872"/>
              <a:ext cx="246960" cy="301320"/>
            </p14:xfrm>
          </p:contentPart>
        </mc:Choice>
        <mc:Fallback xmlns="">
          <p:pic>
            <p:nvPicPr>
              <p:cNvPr id="15" name="Input penna 14">
                <a:extLst>
                  <a:ext uri="{FF2B5EF4-FFF2-40B4-BE49-F238E27FC236}">
                    <a16:creationId xmlns:a16="http://schemas.microsoft.com/office/drawing/2014/main" id="{27AAA247-A288-4F74-FFFC-6538C6CDD38D}"/>
                  </a:ext>
                </a:extLst>
              </p:cNvPr>
              <p:cNvPicPr/>
              <p:nvPr/>
            </p:nvPicPr>
            <p:blipFill>
              <a:blip r:embed="rId4"/>
              <a:stretch>
                <a:fillRect/>
              </a:stretch>
            </p:blipFill>
            <p:spPr>
              <a:xfrm>
                <a:off x="2363060" y="5677657"/>
                <a:ext cx="426600" cy="66139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put penna 15">
                <a:extLst>
                  <a:ext uri="{FF2B5EF4-FFF2-40B4-BE49-F238E27FC236}">
                    <a16:creationId xmlns:a16="http://schemas.microsoft.com/office/drawing/2014/main" id="{6BE5BF3B-A44F-7E68-0A56-FA2459CD9A62}"/>
                  </a:ext>
                </a:extLst>
              </p14:cNvPr>
              <p14:cNvContentPartPr/>
              <p14:nvPr/>
            </p14:nvContentPartPr>
            <p14:xfrm>
              <a:off x="2485820" y="5804232"/>
              <a:ext cx="33480" cy="113400"/>
            </p14:xfrm>
          </p:contentPart>
        </mc:Choice>
        <mc:Fallback xmlns="">
          <p:pic>
            <p:nvPicPr>
              <p:cNvPr id="16" name="Input penna 15">
                <a:extLst>
                  <a:ext uri="{FF2B5EF4-FFF2-40B4-BE49-F238E27FC236}">
                    <a16:creationId xmlns:a16="http://schemas.microsoft.com/office/drawing/2014/main" id="{6BE5BF3B-A44F-7E68-0A56-FA2459CD9A62}"/>
                  </a:ext>
                </a:extLst>
              </p:cNvPr>
              <p:cNvPicPr/>
              <p:nvPr/>
            </p:nvPicPr>
            <p:blipFill>
              <a:blip r:embed="rId6"/>
              <a:stretch>
                <a:fillRect/>
              </a:stretch>
            </p:blipFill>
            <p:spPr>
              <a:xfrm>
                <a:off x="2395820" y="5624232"/>
                <a:ext cx="213120" cy="473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put penna 16">
                <a:extLst>
                  <a:ext uri="{FF2B5EF4-FFF2-40B4-BE49-F238E27FC236}">
                    <a16:creationId xmlns:a16="http://schemas.microsoft.com/office/drawing/2014/main" id="{EFE03193-67ED-F454-2794-49B37261499C}"/>
                  </a:ext>
                </a:extLst>
              </p14:cNvPr>
              <p14:cNvContentPartPr/>
              <p14:nvPr/>
            </p14:nvContentPartPr>
            <p14:xfrm>
              <a:off x="1888940" y="5560152"/>
              <a:ext cx="526320" cy="271080"/>
            </p14:xfrm>
          </p:contentPart>
        </mc:Choice>
        <mc:Fallback xmlns="">
          <p:pic>
            <p:nvPicPr>
              <p:cNvPr id="17" name="Input penna 16">
                <a:extLst>
                  <a:ext uri="{FF2B5EF4-FFF2-40B4-BE49-F238E27FC236}">
                    <a16:creationId xmlns:a16="http://schemas.microsoft.com/office/drawing/2014/main" id="{EFE03193-67ED-F454-2794-49B37261499C}"/>
                  </a:ext>
                </a:extLst>
              </p:cNvPr>
              <p:cNvPicPr/>
              <p:nvPr/>
            </p:nvPicPr>
            <p:blipFill>
              <a:blip r:embed="rId8"/>
              <a:stretch>
                <a:fillRect/>
              </a:stretch>
            </p:blipFill>
            <p:spPr>
              <a:xfrm>
                <a:off x="1798940" y="5380152"/>
                <a:ext cx="705960" cy="630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put penna 17">
                <a:extLst>
                  <a:ext uri="{FF2B5EF4-FFF2-40B4-BE49-F238E27FC236}">
                    <a16:creationId xmlns:a16="http://schemas.microsoft.com/office/drawing/2014/main" id="{02943C01-7929-BE0D-8711-266EB42AFA2E}"/>
                  </a:ext>
                </a:extLst>
              </p14:cNvPr>
              <p14:cNvContentPartPr/>
              <p14:nvPr/>
            </p14:nvContentPartPr>
            <p14:xfrm>
              <a:off x="1353980" y="5459352"/>
              <a:ext cx="1137600" cy="851760"/>
            </p14:xfrm>
          </p:contentPart>
        </mc:Choice>
        <mc:Fallback xmlns="">
          <p:pic>
            <p:nvPicPr>
              <p:cNvPr id="18" name="Input penna 17">
                <a:extLst>
                  <a:ext uri="{FF2B5EF4-FFF2-40B4-BE49-F238E27FC236}">
                    <a16:creationId xmlns:a16="http://schemas.microsoft.com/office/drawing/2014/main" id="{02943C01-7929-BE0D-8711-266EB42AFA2E}"/>
                  </a:ext>
                </a:extLst>
              </p:cNvPr>
              <p:cNvPicPr/>
              <p:nvPr/>
            </p:nvPicPr>
            <p:blipFill>
              <a:blip r:embed="rId10"/>
              <a:stretch>
                <a:fillRect/>
              </a:stretch>
            </p:blipFill>
            <p:spPr>
              <a:xfrm>
                <a:off x="1263980" y="5279352"/>
                <a:ext cx="1317240" cy="1211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put penna 18">
                <a:extLst>
                  <a:ext uri="{FF2B5EF4-FFF2-40B4-BE49-F238E27FC236}">
                    <a16:creationId xmlns:a16="http://schemas.microsoft.com/office/drawing/2014/main" id="{6E67CA85-A0DE-C361-D052-2CEAE912FB1F}"/>
                  </a:ext>
                </a:extLst>
              </p14:cNvPr>
              <p14:cNvContentPartPr/>
              <p14:nvPr/>
            </p14:nvContentPartPr>
            <p14:xfrm>
              <a:off x="1345340" y="5425512"/>
              <a:ext cx="370800" cy="40680"/>
            </p14:xfrm>
          </p:contentPart>
        </mc:Choice>
        <mc:Fallback xmlns="">
          <p:pic>
            <p:nvPicPr>
              <p:cNvPr id="19" name="Input penna 18">
                <a:extLst>
                  <a:ext uri="{FF2B5EF4-FFF2-40B4-BE49-F238E27FC236}">
                    <a16:creationId xmlns:a16="http://schemas.microsoft.com/office/drawing/2014/main" id="{6E67CA85-A0DE-C361-D052-2CEAE912FB1F}"/>
                  </a:ext>
                </a:extLst>
              </p:cNvPr>
              <p:cNvPicPr/>
              <p:nvPr/>
            </p:nvPicPr>
            <p:blipFill>
              <a:blip r:embed="rId12"/>
              <a:stretch>
                <a:fillRect/>
              </a:stretch>
            </p:blipFill>
            <p:spPr>
              <a:xfrm>
                <a:off x="1291340" y="5316548"/>
                <a:ext cx="478440" cy="25824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put penna 19">
                <a:extLst>
                  <a:ext uri="{FF2B5EF4-FFF2-40B4-BE49-F238E27FC236}">
                    <a16:creationId xmlns:a16="http://schemas.microsoft.com/office/drawing/2014/main" id="{3C873BC2-BB5B-0612-1BEA-AB5C6837918D}"/>
                  </a:ext>
                </a:extLst>
              </p14:cNvPr>
              <p14:cNvContentPartPr/>
              <p14:nvPr/>
            </p14:nvContentPartPr>
            <p14:xfrm>
              <a:off x="1474940" y="5503632"/>
              <a:ext cx="574920" cy="71280"/>
            </p14:xfrm>
          </p:contentPart>
        </mc:Choice>
        <mc:Fallback xmlns="">
          <p:pic>
            <p:nvPicPr>
              <p:cNvPr id="20" name="Input penna 19">
                <a:extLst>
                  <a:ext uri="{FF2B5EF4-FFF2-40B4-BE49-F238E27FC236}">
                    <a16:creationId xmlns:a16="http://schemas.microsoft.com/office/drawing/2014/main" id="{3C873BC2-BB5B-0612-1BEA-AB5C6837918D}"/>
                  </a:ext>
                </a:extLst>
              </p:cNvPr>
              <p:cNvPicPr/>
              <p:nvPr/>
            </p:nvPicPr>
            <p:blipFill>
              <a:blip r:embed="rId14"/>
              <a:stretch>
                <a:fillRect/>
              </a:stretch>
            </p:blipFill>
            <p:spPr>
              <a:xfrm>
                <a:off x="1420940" y="5395632"/>
                <a:ext cx="68256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put penna 20">
                <a:extLst>
                  <a:ext uri="{FF2B5EF4-FFF2-40B4-BE49-F238E27FC236}">
                    <a16:creationId xmlns:a16="http://schemas.microsoft.com/office/drawing/2014/main" id="{408D183B-381B-2B12-277C-08BFCCDADF1C}"/>
                  </a:ext>
                </a:extLst>
              </p14:cNvPr>
              <p14:cNvContentPartPr/>
              <p14:nvPr/>
            </p14:nvContentPartPr>
            <p14:xfrm>
              <a:off x="1394300" y="5549712"/>
              <a:ext cx="1211760" cy="868320"/>
            </p14:xfrm>
          </p:contentPart>
        </mc:Choice>
        <mc:Fallback xmlns="">
          <p:pic>
            <p:nvPicPr>
              <p:cNvPr id="21" name="Input penna 20">
                <a:extLst>
                  <a:ext uri="{FF2B5EF4-FFF2-40B4-BE49-F238E27FC236}">
                    <a16:creationId xmlns:a16="http://schemas.microsoft.com/office/drawing/2014/main" id="{408D183B-381B-2B12-277C-08BFCCDADF1C}"/>
                  </a:ext>
                </a:extLst>
              </p:cNvPr>
              <p:cNvPicPr/>
              <p:nvPr/>
            </p:nvPicPr>
            <p:blipFill>
              <a:blip r:embed="rId16"/>
              <a:stretch>
                <a:fillRect/>
              </a:stretch>
            </p:blipFill>
            <p:spPr>
              <a:xfrm>
                <a:off x="1340300" y="5441667"/>
                <a:ext cx="1319400" cy="108404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Input penna 21">
                <a:extLst>
                  <a:ext uri="{FF2B5EF4-FFF2-40B4-BE49-F238E27FC236}">
                    <a16:creationId xmlns:a16="http://schemas.microsoft.com/office/drawing/2014/main" id="{E9FA3C5B-9BAF-6AA1-5C7E-8F6032D62014}"/>
                  </a:ext>
                </a:extLst>
              </p14:cNvPr>
              <p14:cNvContentPartPr/>
              <p14:nvPr/>
            </p14:nvContentPartPr>
            <p14:xfrm>
              <a:off x="1319420" y="5450352"/>
              <a:ext cx="1555920" cy="834120"/>
            </p14:xfrm>
          </p:contentPart>
        </mc:Choice>
        <mc:Fallback xmlns="">
          <p:pic>
            <p:nvPicPr>
              <p:cNvPr id="22" name="Input penna 21">
                <a:extLst>
                  <a:ext uri="{FF2B5EF4-FFF2-40B4-BE49-F238E27FC236}">
                    <a16:creationId xmlns:a16="http://schemas.microsoft.com/office/drawing/2014/main" id="{E9FA3C5B-9BAF-6AA1-5C7E-8F6032D62014}"/>
                  </a:ext>
                </a:extLst>
              </p:cNvPr>
              <p:cNvPicPr/>
              <p:nvPr/>
            </p:nvPicPr>
            <p:blipFill>
              <a:blip r:embed="rId18"/>
              <a:stretch>
                <a:fillRect/>
              </a:stretch>
            </p:blipFill>
            <p:spPr>
              <a:xfrm>
                <a:off x="1265420" y="5342305"/>
                <a:ext cx="1663560" cy="104985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put penna 22">
                <a:extLst>
                  <a:ext uri="{FF2B5EF4-FFF2-40B4-BE49-F238E27FC236}">
                    <a16:creationId xmlns:a16="http://schemas.microsoft.com/office/drawing/2014/main" id="{6B95F9C9-A73D-692D-D3AE-9B1FC0596DDA}"/>
                  </a:ext>
                </a:extLst>
              </p14:cNvPr>
              <p14:cNvContentPartPr/>
              <p14:nvPr/>
            </p14:nvContentPartPr>
            <p14:xfrm>
              <a:off x="1252100" y="5450352"/>
              <a:ext cx="1353240" cy="945720"/>
            </p14:xfrm>
          </p:contentPart>
        </mc:Choice>
        <mc:Fallback xmlns="">
          <p:pic>
            <p:nvPicPr>
              <p:cNvPr id="23" name="Input penna 22">
                <a:extLst>
                  <a:ext uri="{FF2B5EF4-FFF2-40B4-BE49-F238E27FC236}">
                    <a16:creationId xmlns:a16="http://schemas.microsoft.com/office/drawing/2014/main" id="{6B95F9C9-A73D-692D-D3AE-9B1FC0596DDA}"/>
                  </a:ext>
                </a:extLst>
              </p:cNvPr>
              <p:cNvPicPr/>
              <p:nvPr/>
            </p:nvPicPr>
            <p:blipFill>
              <a:blip r:embed="rId20"/>
              <a:stretch>
                <a:fillRect/>
              </a:stretch>
            </p:blipFill>
            <p:spPr>
              <a:xfrm>
                <a:off x="1216110" y="5414352"/>
                <a:ext cx="1424861" cy="1017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put penna 23">
                <a:extLst>
                  <a:ext uri="{FF2B5EF4-FFF2-40B4-BE49-F238E27FC236}">
                    <a16:creationId xmlns:a16="http://schemas.microsoft.com/office/drawing/2014/main" id="{FDA2FE3D-F58A-E32B-959F-D582EC09E212}"/>
                  </a:ext>
                </a:extLst>
              </p14:cNvPr>
              <p14:cNvContentPartPr/>
              <p14:nvPr/>
            </p14:nvContentPartPr>
            <p14:xfrm>
              <a:off x="6226940" y="5598312"/>
              <a:ext cx="99720" cy="771840"/>
            </p14:xfrm>
          </p:contentPart>
        </mc:Choice>
        <mc:Fallback xmlns="">
          <p:pic>
            <p:nvPicPr>
              <p:cNvPr id="24" name="Input penna 23">
                <a:extLst>
                  <a:ext uri="{FF2B5EF4-FFF2-40B4-BE49-F238E27FC236}">
                    <a16:creationId xmlns:a16="http://schemas.microsoft.com/office/drawing/2014/main" id="{FDA2FE3D-F58A-E32B-959F-D582EC09E212}"/>
                  </a:ext>
                </a:extLst>
              </p:cNvPr>
              <p:cNvPicPr/>
              <p:nvPr/>
            </p:nvPicPr>
            <p:blipFill>
              <a:blip r:embed="rId22"/>
              <a:stretch>
                <a:fillRect/>
              </a:stretch>
            </p:blipFill>
            <p:spPr>
              <a:xfrm>
                <a:off x="6190940" y="5562295"/>
                <a:ext cx="171360" cy="843513"/>
              </a:xfrm>
              <a:prstGeom prst="rect">
                <a:avLst/>
              </a:prstGeom>
            </p:spPr>
          </p:pic>
        </mc:Fallback>
      </mc:AlternateContent>
      <p:pic>
        <p:nvPicPr>
          <p:cNvPr id="5" name="Immagine 4" descr="Immagine che contiene testo, schermata, Carattere, linea&#10;&#10;Il contenuto generato dall'IA potrebbe non essere corretto.">
            <a:extLst>
              <a:ext uri="{FF2B5EF4-FFF2-40B4-BE49-F238E27FC236}">
                <a16:creationId xmlns:a16="http://schemas.microsoft.com/office/drawing/2014/main" id="{2700C03C-26E7-D399-83E9-85558D3931C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8009" y="14091"/>
            <a:ext cx="7772400" cy="2596329"/>
          </a:xfrm>
          <a:prstGeom prst="rect">
            <a:avLst/>
          </a:prstGeom>
        </p:spPr>
      </p:pic>
      <p:sp>
        <p:nvSpPr>
          <p:cNvPr id="7" name="CasellaDiTesto 6">
            <a:extLst>
              <a:ext uri="{FF2B5EF4-FFF2-40B4-BE49-F238E27FC236}">
                <a16:creationId xmlns:a16="http://schemas.microsoft.com/office/drawing/2014/main" id="{D5E24136-0662-AAA6-5A4C-9B63A8ADD40A}"/>
              </a:ext>
            </a:extLst>
          </p:cNvPr>
          <p:cNvSpPr txBox="1"/>
          <p:nvPr/>
        </p:nvSpPr>
        <p:spPr>
          <a:xfrm>
            <a:off x="118009" y="2713915"/>
            <a:ext cx="11796681" cy="3785652"/>
          </a:xfrm>
          <a:prstGeom prst="rect">
            <a:avLst/>
          </a:prstGeom>
          <a:noFill/>
        </p:spPr>
        <p:txBody>
          <a:bodyPr wrap="square">
            <a:spAutoFit/>
          </a:bodyPr>
          <a:lstStyle/>
          <a:p>
            <a:r>
              <a:rPr lang="it-IT" sz="2400" dirty="0">
                <a:effectLst/>
                <a:latin typeface="Times New Roman" panose="02020603050405020304" pitchFamily="18" charset="0"/>
                <a:cs typeface="Times New Roman" panose="02020603050405020304" pitchFamily="18" charset="0"/>
              </a:rPr>
              <a:t>1 (RCT,) and 4 </a:t>
            </a:r>
            <a:r>
              <a:rPr lang="it-IT" sz="2400" dirty="0" err="1">
                <a:effectLst/>
                <a:latin typeface="Times New Roman" panose="02020603050405020304" pitchFamily="18" charset="0"/>
                <a:cs typeface="Times New Roman" panose="02020603050405020304" pitchFamily="18" charset="0"/>
              </a:rPr>
              <a:t>observ</a:t>
            </a:r>
            <a:r>
              <a:rPr lang="it-IT" sz="2400" dirty="0">
                <a:effectLst/>
                <a:latin typeface="Times New Roman" panose="02020603050405020304" pitchFamily="18" charset="0"/>
                <a:cs typeface="Times New Roman" panose="02020603050405020304" pitchFamily="18" charset="0"/>
              </a:rPr>
              <a:t>.  4498 </a:t>
            </a:r>
            <a:r>
              <a:rPr lang="it-IT" sz="2400" dirty="0" err="1">
                <a:effectLst/>
                <a:latin typeface="Times New Roman" panose="02020603050405020304" pitchFamily="18" charset="0"/>
                <a:cs typeface="Times New Roman" panose="02020603050405020304" pitchFamily="18" charset="0"/>
              </a:rPr>
              <a:t>patients</a:t>
            </a:r>
            <a:endParaRPr lang="it-IT" sz="2400" dirty="0">
              <a:effectLst/>
              <a:latin typeface="Times New Roman" panose="02020603050405020304" pitchFamily="18" charset="0"/>
              <a:cs typeface="Times New Roman" panose="02020603050405020304" pitchFamily="18" charset="0"/>
            </a:endParaRPr>
          </a:p>
          <a:p>
            <a:r>
              <a:rPr lang="it-IT" sz="2400" dirty="0">
                <a:effectLst/>
                <a:latin typeface="Times New Roman" panose="02020603050405020304" pitchFamily="18" charset="0"/>
                <a:cs typeface="Times New Roman" panose="02020603050405020304" pitchFamily="18" charset="0"/>
              </a:rPr>
              <a:t>1059 (23.5%) </a:t>
            </a:r>
            <a:r>
              <a:rPr lang="it-IT" sz="2400" dirty="0" err="1">
                <a:effectLst/>
                <a:latin typeface="Times New Roman" panose="02020603050405020304" pitchFamily="18" charset="0"/>
                <a:cs typeface="Times New Roman" panose="02020603050405020304" pitchFamily="18" charset="0"/>
              </a:rPr>
              <a:t>underwent</a:t>
            </a:r>
            <a:r>
              <a:rPr lang="it-IT" sz="2400" dirty="0">
                <a:effectLst/>
                <a:latin typeface="Times New Roman" panose="02020603050405020304" pitchFamily="18" charset="0"/>
                <a:cs typeface="Times New Roman" panose="02020603050405020304" pitchFamily="18" charset="0"/>
              </a:rPr>
              <a:t> EME and 3439 (76.5%) LME. </a:t>
            </a:r>
          </a:p>
          <a:p>
            <a:endParaRPr lang="it-IT" sz="2400" dirty="0">
              <a:latin typeface="Times New Roman" panose="02020603050405020304" pitchFamily="18" charset="0"/>
              <a:cs typeface="Times New Roman" panose="02020603050405020304" pitchFamily="18" charset="0"/>
            </a:endParaRPr>
          </a:p>
          <a:p>
            <a:r>
              <a:rPr lang="it-IT" sz="2400" dirty="0">
                <a:effectLst/>
                <a:latin typeface="Times New Roman" panose="02020603050405020304" pitchFamily="18" charset="0"/>
                <a:cs typeface="Times New Roman" panose="02020603050405020304" pitchFamily="18" charset="0"/>
              </a:rPr>
              <a:t>EME </a:t>
            </a:r>
            <a:r>
              <a:rPr lang="it-IT" sz="2400" dirty="0" err="1">
                <a:effectLst/>
                <a:latin typeface="Times New Roman" panose="02020603050405020304" pitchFamily="18" charset="0"/>
                <a:cs typeface="Times New Roman" panose="02020603050405020304" pitchFamily="18" charset="0"/>
              </a:rPr>
              <a:t>was</a:t>
            </a:r>
            <a:r>
              <a:rPr lang="it-IT" sz="2400" dirty="0">
                <a:effectLst/>
                <a:latin typeface="Times New Roman" panose="02020603050405020304" pitchFamily="18" charset="0"/>
                <a:cs typeface="Times New Roman" panose="02020603050405020304" pitchFamily="18" charset="0"/>
              </a:rPr>
              <a:t> </a:t>
            </a:r>
            <a:r>
              <a:rPr lang="it-IT" sz="2400" dirty="0" err="1">
                <a:effectLst/>
                <a:latin typeface="Times New Roman" panose="02020603050405020304" pitchFamily="18" charset="0"/>
                <a:cs typeface="Times New Roman" panose="02020603050405020304" pitchFamily="18" charset="0"/>
              </a:rPr>
              <a:t>associated</a:t>
            </a:r>
            <a:r>
              <a:rPr lang="it-IT" sz="2400" dirty="0">
                <a:effectLst/>
                <a:latin typeface="Times New Roman" panose="02020603050405020304" pitchFamily="18" charset="0"/>
                <a:cs typeface="Times New Roman" panose="02020603050405020304" pitchFamily="18" charset="0"/>
              </a:rPr>
              <a:t> with a </a:t>
            </a:r>
            <a:r>
              <a:rPr lang="it-IT" sz="2400" dirty="0" err="1">
                <a:effectLst/>
                <a:latin typeface="Times New Roman" panose="02020603050405020304" pitchFamily="18" charset="0"/>
                <a:cs typeface="Times New Roman" panose="02020603050405020304" pitchFamily="18" charset="0"/>
              </a:rPr>
              <a:t>lower</a:t>
            </a:r>
            <a:r>
              <a:rPr lang="it-IT" sz="2400" dirty="0">
                <a:effectLst/>
                <a:latin typeface="Times New Roman" panose="02020603050405020304" pitchFamily="18" charset="0"/>
                <a:cs typeface="Times New Roman" panose="02020603050405020304" pitchFamily="18" charset="0"/>
              </a:rPr>
              <a:t> </a:t>
            </a:r>
            <a:r>
              <a:rPr lang="it-IT" sz="2400" dirty="0" err="1">
                <a:effectLst/>
                <a:latin typeface="Times New Roman" panose="02020603050405020304" pitchFamily="18" charset="0"/>
                <a:cs typeface="Times New Roman" panose="02020603050405020304" pitchFamily="18" charset="0"/>
              </a:rPr>
              <a:t>surgical</a:t>
            </a:r>
            <a:r>
              <a:rPr lang="it-IT" sz="2400" dirty="0">
                <a:effectLst/>
                <a:latin typeface="Times New Roman" panose="02020603050405020304" pitchFamily="18" charset="0"/>
                <a:cs typeface="Times New Roman" panose="02020603050405020304" pitchFamily="18" charset="0"/>
              </a:rPr>
              <a:t> </a:t>
            </a:r>
            <a:r>
              <a:rPr lang="it-IT" sz="2400" dirty="0" err="1">
                <a:effectLst/>
                <a:latin typeface="Times New Roman" panose="02020603050405020304" pitchFamily="18" charset="0"/>
                <a:cs typeface="Times New Roman" panose="02020603050405020304" pitchFamily="18" charset="0"/>
              </a:rPr>
              <a:t>recurrence</a:t>
            </a:r>
            <a:r>
              <a:rPr lang="it-IT" sz="2400" dirty="0">
                <a:effectLst/>
                <a:latin typeface="Times New Roman" panose="02020603050405020304" pitchFamily="18" charset="0"/>
                <a:cs typeface="Times New Roman" panose="02020603050405020304" pitchFamily="18" charset="0"/>
              </a:rPr>
              <a:t> rate (5% versus 15%; OR 0.31; 95% CI 0.12–0.84; </a:t>
            </a:r>
            <a:r>
              <a:rPr lang="it-IT" sz="2400" i="1" dirty="0" err="1">
                <a:effectLst/>
                <a:latin typeface="Times New Roman" panose="02020603050405020304" pitchFamily="18" charset="0"/>
                <a:cs typeface="Times New Roman" panose="02020603050405020304" pitchFamily="18" charset="0"/>
              </a:rPr>
              <a:t>p</a:t>
            </a:r>
            <a:r>
              <a:rPr lang="it-IT" sz="2400" i="1" dirty="0">
                <a:effectLst/>
                <a:latin typeface="Times New Roman" panose="02020603050405020304" pitchFamily="18" charset="0"/>
                <a:cs typeface="Times New Roman" panose="02020603050405020304" pitchFamily="18" charset="0"/>
              </a:rPr>
              <a:t> </a:t>
            </a:r>
            <a:r>
              <a:rPr lang="it-IT" sz="2400" dirty="0">
                <a:effectLst/>
                <a:latin typeface="Times New Roman" panose="02020603050405020304" pitchFamily="18" charset="0"/>
                <a:cs typeface="Times New Roman" panose="02020603050405020304" pitchFamily="18" charset="0"/>
              </a:rPr>
              <a:t>= 0.021; </a:t>
            </a:r>
            <a:r>
              <a:rPr lang="it-IT" sz="2400" i="1" dirty="0">
                <a:effectLst/>
                <a:latin typeface="Times New Roman" panose="02020603050405020304" pitchFamily="18" charset="0"/>
                <a:cs typeface="Times New Roman" panose="02020603050405020304" pitchFamily="18" charset="0"/>
              </a:rPr>
              <a:t>I</a:t>
            </a:r>
            <a:r>
              <a:rPr lang="it-IT" sz="2400" dirty="0">
                <a:effectLst/>
                <a:latin typeface="Times New Roman" panose="02020603050405020304" pitchFamily="18" charset="0"/>
                <a:cs typeface="Times New Roman" panose="02020603050405020304" pitchFamily="18" charset="0"/>
              </a:rPr>
              <a:t>2 = 47%). </a:t>
            </a:r>
          </a:p>
          <a:p>
            <a:endParaRPr lang="it-IT" sz="2400" dirty="0">
              <a:effectLst/>
              <a:latin typeface="Times New Roman" panose="02020603050405020304" pitchFamily="18" charset="0"/>
              <a:cs typeface="Times New Roman" panose="02020603050405020304" pitchFamily="18" charset="0"/>
            </a:endParaRPr>
          </a:p>
          <a:p>
            <a:r>
              <a:rPr lang="it-IT" sz="2400" dirty="0">
                <a:effectLst/>
                <a:latin typeface="Times New Roman" panose="02020603050405020304" pitchFamily="18" charset="0"/>
                <a:cs typeface="Times New Roman" panose="02020603050405020304" pitchFamily="18" charset="0"/>
              </a:rPr>
              <a:t>No </a:t>
            </a:r>
            <a:r>
              <a:rPr lang="it-IT" sz="2400" dirty="0" err="1">
                <a:effectLst/>
                <a:latin typeface="Times New Roman" panose="02020603050405020304" pitchFamily="18" charset="0"/>
                <a:cs typeface="Times New Roman" panose="02020603050405020304" pitchFamily="18" charset="0"/>
              </a:rPr>
              <a:t>significant</a:t>
            </a:r>
            <a:r>
              <a:rPr lang="it-IT" sz="2400" dirty="0">
                <a:effectLst/>
                <a:latin typeface="Times New Roman" panose="02020603050405020304" pitchFamily="18" charset="0"/>
                <a:cs typeface="Times New Roman" panose="02020603050405020304" pitchFamily="18" charset="0"/>
              </a:rPr>
              <a:t> </a:t>
            </a:r>
            <a:r>
              <a:rPr lang="it-IT" sz="2400" dirty="0" err="1">
                <a:effectLst/>
                <a:latin typeface="Times New Roman" panose="02020603050405020304" pitchFamily="18" charset="0"/>
                <a:cs typeface="Times New Roman" panose="02020603050405020304" pitchFamily="18" charset="0"/>
              </a:rPr>
              <a:t>differences</a:t>
            </a:r>
            <a:r>
              <a:rPr lang="it-IT" sz="2400" dirty="0">
                <a:effectLst/>
                <a:latin typeface="Times New Roman" panose="02020603050405020304" pitchFamily="18" charset="0"/>
                <a:cs typeface="Times New Roman" panose="02020603050405020304" pitchFamily="18" charset="0"/>
              </a:rPr>
              <a:t> </a:t>
            </a:r>
            <a:r>
              <a:rPr lang="it-IT" sz="2400" dirty="0" err="1">
                <a:effectLst/>
                <a:latin typeface="Times New Roman" panose="02020603050405020304" pitchFamily="18" charset="0"/>
                <a:cs typeface="Times New Roman" panose="02020603050405020304" pitchFamily="18" charset="0"/>
              </a:rPr>
              <a:t>between</a:t>
            </a:r>
            <a:r>
              <a:rPr lang="it-IT" sz="2400" dirty="0">
                <a:effectLst/>
                <a:latin typeface="Times New Roman" panose="02020603050405020304" pitchFamily="18" charset="0"/>
                <a:cs typeface="Times New Roman" panose="02020603050405020304" pitchFamily="18" charset="0"/>
              </a:rPr>
              <a:t> EME and LME for: overall </a:t>
            </a:r>
            <a:r>
              <a:rPr lang="it-IT" sz="2400" dirty="0" err="1">
                <a:effectLst/>
                <a:latin typeface="Times New Roman" panose="02020603050405020304" pitchFamily="18" charset="0"/>
                <a:cs typeface="Times New Roman" panose="02020603050405020304" pitchFamily="18" charset="0"/>
              </a:rPr>
              <a:t>complications</a:t>
            </a:r>
            <a:r>
              <a:rPr lang="it-IT" sz="2400" dirty="0">
                <a:effectLst/>
                <a:latin typeface="Times New Roman" panose="02020603050405020304" pitchFamily="18" charset="0"/>
                <a:cs typeface="Times New Roman" panose="02020603050405020304" pitchFamily="18" charset="0"/>
              </a:rPr>
              <a:t>, </a:t>
            </a:r>
          </a:p>
          <a:p>
            <a:r>
              <a:rPr lang="it-IT" sz="2400" dirty="0" err="1">
                <a:effectLst/>
                <a:latin typeface="Times New Roman" panose="02020603050405020304" pitchFamily="18" charset="0"/>
                <a:cs typeface="Times New Roman" panose="02020603050405020304" pitchFamily="18" charset="0"/>
              </a:rPr>
              <a:t>Clavien</a:t>
            </a:r>
            <a:r>
              <a:rPr lang="it-IT" sz="2400" dirty="0">
                <a:effectLst/>
                <a:latin typeface="Times New Roman" panose="02020603050405020304" pitchFamily="18" charset="0"/>
                <a:cs typeface="Times New Roman" panose="02020603050405020304" pitchFamily="18" charset="0"/>
              </a:rPr>
              <a:t>–Dindo ≥ 3 events, </a:t>
            </a:r>
            <a:r>
              <a:rPr lang="it-IT" sz="2400" dirty="0" err="1">
                <a:effectLst/>
                <a:latin typeface="Times New Roman" panose="02020603050405020304" pitchFamily="18" charset="0"/>
                <a:cs typeface="Times New Roman" panose="02020603050405020304" pitchFamily="18" charset="0"/>
              </a:rPr>
              <a:t>bleeding</a:t>
            </a:r>
            <a:r>
              <a:rPr lang="it-IT" sz="2400" dirty="0">
                <a:effectLst/>
                <a:latin typeface="Times New Roman" panose="02020603050405020304" pitchFamily="18" charset="0"/>
                <a:cs typeface="Times New Roman" panose="02020603050405020304" pitchFamily="18" charset="0"/>
              </a:rPr>
              <a:t> </a:t>
            </a:r>
            <a:r>
              <a:rPr lang="it-IT" sz="2400" dirty="0" err="1">
                <a:effectLst/>
                <a:latin typeface="Times New Roman" panose="02020603050405020304" pitchFamily="18" charset="0"/>
                <a:cs typeface="Times New Roman" panose="02020603050405020304" pitchFamily="18" charset="0"/>
              </a:rPr>
              <a:t>requiring</a:t>
            </a:r>
            <a:r>
              <a:rPr lang="it-IT" sz="2400" dirty="0">
                <a:effectLst/>
                <a:latin typeface="Times New Roman" panose="02020603050405020304" pitchFamily="18" charset="0"/>
                <a:cs typeface="Times New Roman" panose="02020603050405020304" pitchFamily="18" charset="0"/>
              </a:rPr>
              <a:t> </a:t>
            </a:r>
            <a:r>
              <a:rPr lang="it-IT" sz="2400" dirty="0" err="1">
                <a:effectLst/>
                <a:latin typeface="Times New Roman" panose="02020603050405020304" pitchFamily="18" charset="0"/>
                <a:cs typeface="Times New Roman" panose="02020603050405020304" pitchFamily="18" charset="0"/>
              </a:rPr>
              <a:t>transfusion</a:t>
            </a:r>
            <a:r>
              <a:rPr lang="it-IT" sz="2400" dirty="0">
                <a:effectLst/>
                <a:latin typeface="Times New Roman" panose="02020603050405020304" pitchFamily="18" charset="0"/>
                <a:cs typeface="Times New Roman" panose="02020603050405020304" pitchFamily="18" charset="0"/>
              </a:rPr>
              <a:t>, </a:t>
            </a:r>
            <a:r>
              <a:rPr lang="it-IT" sz="2400" dirty="0" err="1">
                <a:effectLst/>
                <a:latin typeface="Times New Roman" panose="02020603050405020304" pitchFamily="18" charset="0"/>
                <a:cs typeface="Times New Roman" panose="02020603050405020304" pitchFamily="18" charset="0"/>
              </a:rPr>
              <a:t>anastomotic</a:t>
            </a:r>
            <a:r>
              <a:rPr lang="it-IT" sz="2400" dirty="0">
                <a:effectLst/>
                <a:latin typeface="Times New Roman" panose="02020603050405020304" pitchFamily="18" charset="0"/>
                <a:cs typeface="Times New Roman" panose="02020603050405020304" pitchFamily="18" charset="0"/>
              </a:rPr>
              <a:t> leaks, </a:t>
            </a:r>
            <a:r>
              <a:rPr lang="it-IT" sz="2400" dirty="0" err="1">
                <a:effectLst/>
                <a:latin typeface="Times New Roman" panose="02020603050405020304" pitchFamily="18" charset="0"/>
                <a:cs typeface="Times New Roman" panose="02020603050405020304" pitchFamily="18" charset="0"/>
              </a:rPr>
              <a:t>intraabdominal</a:t>
            </a:r>
            <a:r>
              <a:rPr lang="it-IT" sz="2400" dirty="0">
                <a:effectLst/>
                <a:latin typeface="Times New Roman" panose="02020603050405020304" pitchFamily="18" charset="0"/>
                <a:cs typeface="Times New Roman" panose="02020603050405020304" pitchFamily="18" charset="0"/>
              </a:rPr>
              <a:t> </a:t>
            </a:r>
            <a:r>
              <a:rPr lang="it-IT" sz="2400" dirty="0" err="1">
                <a:effectLst/>
                <a:latin typeface="Times New Roman" panose="02020603050405020304" pitchFamily="18" charset="0"/>
                <a:cs typeface="Times New Roman" panose="02020603050405020304" pitchFamily="18" charset="0"/>
              </a:rPr>
              <a:t>abscesses</a:t>
            </a:r>
            <a:r>
              <a:rPr lang="it-IT" sz="2400" dirty="0">
                <a:effectLst/>
                <a:latin typeface="Times New Roman" panose="02020603050405020304" pitchFamily="18" charset="0"/>
                <a:cs typeface="Times New Roman" panose="02020603050405020304" pitchFamily="18" charset="0"/>
              </a:rPr>
              <a:t>, </a:t>
            </a:r>
            <a:r>
              <a:rPr lang="it-IT" sz="2400" dirty="0" err="1">
                <a:effectLst/>
                <a:latin typeface="Times New Roman" panose="02020603050405020304" pitchFamily="18" charset="0"/>
                <a:cs typeface="Times New Roman" panose="02020603050405020304" pitchFamily="18" charset="0"/>
              </a:rPr>
              <a:t>surgical</a:t>
            </a:r>
            <a:r>
              <a:rPr lang="it-IT" sz="2400" dirty="0">
                <a:effectLst/>
                <a:latin typeface="Times New Roman" panose="02020603050405020304" pitchFamily="18" charset="0"/>
                <a:cs typeface="Times New Roman" panose="02020603050405020304" pitchFamily="18" charset="0"/>
              </a:rPr>
              <a:t> site </a:t>
            </a:r>
            <a:r>
              <a:rPr lang="it-IT" sz="2400" dirty="0" err="1">
                <a:effectLst/>
                <a:latin typeface="Times New Roman" panose="02020603050405020304" pitchFamily="18" charset="0"/>
                <a:cs typeface="Times New Roman" panose="02020603050405020304" pitchFamily="18" charset="0"/>
              </a:rPr>
              <a:t>infections</a:t>
            </a:r>
            <a:r>
              <a:rPr lang="it-IT" sz="2400" dirty="0">
                <a:effectLst/>
                <a:latin typeface="Times New Roman" panose="02020603050405020304" pitchFamily="18" charset="0"/>
                <a:cs typeface="Times New Roman" panose="02020603050405020304" pitchFamily="18" charset="0"/>
              </a:rPr>
              <a:t> (</a:t>
            </a:r>
            <a:r>
              <a:rPr lang="it-IT" sz="2400" dirty="0" err="1">
                <a:effectLst/>
                <a:latin typeface="Times New Roman" panose="02020603050405020304" pitchFamily="18" charset="0"/>
                <a:cs typeface="Times New Roman" panose="02020603050405020304" pitchFamily="18" charset="0"/>
              </a:rPr>
              <a:t>SSIs</a:t>
            </a:r>
            <a:r>
              <a:rPr lang="it-IT" sz="2400" dirty="0">
                <a:effectLst/>
                <a:latin typeface="Times New Roman" panose="02020603050405020304" pitchFamily="18" charset="0"/>
                <a:cs typeface="Times New Roman" panose="02020603050405020304" pitchFamily="18" charset="0"/>
              </a:rPr>
              <a:t>), </a:t>
            </a:r>
            <a:r>
              <a:rPr lang="it-IT" sz="2400" dirty="0" err="1">
                <a:effectLst/>
                <a:latin typeface="Times New Roman" panose="02020603050405020304" pitchFamily="18" charset="0"/>
                <a:cs typeface="Times New Roman" panose="02020603050405020304" pitchFamily="18" charset="0"/>
              </a:rPr>
              <a:t>reoperations</a:t>
            </a:r>
            <a:r>
              <a:rPr lang="it-IT" sz="2400" dirty="0">
                <a:effectLst/>
                <a:latin typeface="Times New Roman" panose="02020603050405020304" pitchFamily="18" charset="0"/>
                <a:cs typeface="Times New Roman" panose="02020603050405020304" pitchFamily="18" charset="0"/>
              </a:rPr>
              <a:t>, </a:t>
            </a:r>
            <a:r>
              <a:rPr lang="it-IT" sz="2400" dirty="0" err="1">
                <a:effectLst/>
                <a:latin typeface="Times New Roman" panose="02020603050405020304" pitchFamily="18" charset="0"/>
                <a:cs typeface="Times New Roman" panose="02020603050405020304" pitchFamily="18" charset="0"/>
              </a:rPr>
              <a:t>readmissions</a:t>
            </a:r>
            <a:r>
              <a:rPr lang="it-IT" sz="2400" dirty="0">
                <a:effectLst/>
                <a:latin typeface="Times New Roman" panose="02020603050405020304" pitchFamily="18" charset="0"/>
                <a:cs typeface="Times New Roman" panose="02020603050405020304" pitchFamily="18" charset="0"/>
              </a:rPr>
              <a:t>, </a:t>
            </a:r>
            <a:r>
              <a:rPr lang="it-IT" sz="2400" dirty="0" err="1">
                <a:effectLst/>
                <a:latin typeface="Times New Roman" panose="02020603050405020304" pitchFamily="18" charset="0"/>
                <a:cs typeface="Times New Roman" panose="02020603050405020304" pitchFamily="18" charset="0"/>
              </a:rPr>
              <a:t>ileus</a:t>
            </a:r>
            <a:r>
              <a:rPr lang="it-IT" sz="2400" dirty="0">
                <a:effectLst/>
                <a:latin typeface="Times New Roman" panose="02020603050405020304" pitchFamily="18" charset="0"/>
                <a:cs typeface="Times New Roman" panose="02020603050405020304" pitchFamily="18" charset="0"/>
              </a:rPr>
              <a:t>, </a:t>
            </a:r>
            <a:r>
              <a:rPr lang="it-IT" sz="2400" dirty="0" err="1">
                <a:effectLst/>
                <a:latin typeface="Times New Roman" panose="02020603050405020304" pitchFamily="18" charset="0"/>
                <a:cs typeface="Times New Roman" panose="02020603050405020304" pitchFamily="18" charset="0"/>
              </a:rPr>
              <a:t>endoscopic</a:t>
            </a:r>
            <a:r>
              <a:rPr lang="it-IT" sz="2400" dirty="0">
                <a:effectLst/>
                <a:latin typeface="Times New Roman" panose="02020603050405020304" pitchFamily="18" charset="0"/>
                <a:cs typeface="Times New Roman" panose="02020603050405020304" pitchFamily="18" charset="0"/>
              </a:rPr>
              <a:t> </a:t>
            </a:r>
            <a:r>
              <a:rPr lang="it-IT" sz="2400" dirty="0" err="1">
                <a:effectLst/>
                <a:latin typeface="Times New Roman" panose="02020603050405020304" pitchFamily="18" charset="0"/>
                <a:cs typeface="Times New Roman" panose="02020603050405020304" pitchFamily="18" charset="0"/>
              </a:rPr>
              <a:t>recurrences</a:t>
            </a:r>
            <a:r>
              <a:rPr lang="it-IT" sz="2400" dirty="0">
                <a:effectLst/>
                <a:latin typeface="Times New Roman" panose="02020603050405020304" pitchFamily="18" charset="0"/>
                <a:cs typeface="Times New Roman" panose="02020603050405020304" pitchFamily="18" charset="0"/>
              </a:rPr>
              <a:t>, operative times, or hospital stays. </a:t>
            </a:r>
            <a:endParaRPr lang="it-I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8059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755E0C5-6DD7-D7E7-8A22-DA89AA5FE7B1}"/>
              </a:ext>
            </a:extLst>
          </p:cNvPr>
          <p:cNvPicPr>
            <a:picLocks noChangeAspect="1"/>
          </p:cNvPicPr>
          <p:nvPr/>
        </p:nvPicPr>
        <p:blipFill>
          <a:blip r:embed="rId2">
            <a:extLst>
              <a:ext uri="{28A0092B-C50C-407E-A947-70E740481C1C}">
                <a14:useLocalDpi xmlns:a14="http://schemas.microsoft.com/office/drawing/2010/main" val="0"/>
              </a:ext>
            </a:extLst>
          </a:blip>
          <a:srcRect b="48176"/>
          <a:stretch>
            <a:fillRect/>
          </a:stretch>
        </p:blipFill>
        <p:spPr>
          <a:xfrm>
            <a:off x="0" y="942111"/>
            <a:ext cx="5913933" cy="4974336"/>
          </a:xfrm>
          <a:prstGeom prst="rect">
            <a:avLst/>
          </a:prstGeom>
        </p:spPr>
      </p:pic>
      <p:pic>
        <p:nvPicPr>
          <p:cNvPr id="4" name="Immagine 3">
            <a:extLst>
              <a:ext uri="{FF2B5EF4-FFF2-40B4-BE49-F238E27FC236}">
                <a16:creationId xmlns:a16="http://schemas.microsoft.com/office/drawing/2014/main" id="{A75F94B1-54F6-9F21-75CC-C6E5BECD4296}"/>
              </a:ext>
            </a:extLst>
          </p:cNvPr>
          <p:cNvPicPr>
            <a:picLocks noChangeAspect="1"/>
          </p:cNvPicPr>
          <p:nvPr/>
        </p:nvPicPr>
        <p:blipFill>
          <a:blip r:embed="rId2">
            <a:extLst>
              <a:ext uri="{28A0092B-C50C-407E-A947-70E740481C1C}">
                <a14:useLocalDpi xmlns:a14="http://schemas.microsoft.com/office/drawing/2010/main" val="0"/>
              </a:ext>
            </a:extLst>
          </a:blip>
          <a:srcRect t="51823"/>
          <a:stretch>
            <a:fillRect/>
          </a:stretch>
        </p:blipFill>
        <p:spPr>
          <a:xfrm>
            <a:off x="5829686" y="941553"/>
            <a:ext cx="6362314" cy="4974894"/>
          </a:xfrm>
          <a:prstGeom prst="rect">
            <a:avLst/>
          </a:prstGeom>
        </p:spPr>
      </p:pic>
      <p:sp>
        <p:nvSpPr>
          <p:cNvPr id="5" name="Rettangolo 4">
            <a:extLst>
              <a:ext uri="{FF2B5EF4-FFF2-40B4-BE49-F238E27FC236}">
                <a16:creationId xmlns:a16="http://schemas.microsoft.com/office/drawing/2014/main" id="{8C9366DA-A84F-2CCD-203F-3D1809EAE8A2}"/>
              </a:ext>
            </a:extLst>
          </p:cNvPr>
          <p:cNvSpPr/>
          <p:nvPr/>
        </p:nvSpPr>
        <p:spPr>
          <a:xfrm>
            <a:off x="4232366" y="5003074"/>
            <a:ext cx="1423851" cy="9128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6D05DD2-64A8-A6D7-2C8F-7381E27BD1F5}"/>
              </a:ext>
            </a:extLst>
          </p:cNvPr>
          <p:cNvSpPr/>
          <p:nvPr/>
        </p:nvSpPr>
        <p:spPr>
          <a:xfrm>
            <a:off x="10659291" y="5133703"/>
            <a:ext cx="1223555" cy="7821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2812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79291496-E307-C6CA-55BE-0517727E6C60}"/>
              </a:ext>
            </a:extLst>
          </p:cNvPr>
          <p:cNvPicPr>
            <a:picLocks noChangeAspect="1"/>
          </p:cNvPicPr>
          <p:nvPr/>
        </p:nvPicPr>
        <p:blipFill>
          <a:blip r:embed="rId3"/>
          <a:stretch>
            <a:fillRect/>
          </a:stretch>
        </p:blipFill>
        <p:spPr>
          <a:xfrm>
            <a:off x="11586586" y="6011503"/>
            <a:ext cx="601091" cy="536804"/>
          </a:xfrm>
          <a:prstGeom prst="rect">
            <a:avLst/>
          </a:prstGeom>
        </p:spPr>
      </p:pic>
      <p:graphicFrame>
        <p:nvGraphicFramePr>
          <p:cNvPr id="3" name="Diagramma 2">
            <a:extLst>
              <a:ext uri="{FF2B5EF4-FFF2-40B4-BE49-F238E27FC236}">
                <a16:creationId xmlns:a16="http://schemas.microsoft.com/office/drawing/2014/main" id="{F50676EC-2003-5A7A-868E-967BCAA06445}"/>
              </a:ext>
            </a:extLst>
          </p:cNvPr>
          <p:cNvGraphicFramePr/>
          <p:nvPr>
            <p:extLst>
              <p:ext uri="{D42A27DB-BD31-4B8C-83A1-F6EECF244321}">
                <p14:modId xmlns:p14="http://schemas.microsoft.com/office/powerpoint/2010/main" val="4279319624"/>
              </p:ext>
            </p:extLst>
          </p:nvPr>
        </p:nvGraphicFramePr>
        <p:xfrm>
          <a:off x="158036" y="281321"/>
          <a:ext cx="1100963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asellaDiTesto 4">
            <a:extLst>
              <a:ext uri="{FF2B5EF4-FFF2-40B4-BE49-F238E27FC236}">
                <a16:creationId xmlns:a16="http://schemas.microsoft.com/office/drawing/2014/main" id="{820FDB8B-E5E6-66FD-008B-A522BDC745FD}"/>
              </a:ext>
            </a:extLst>
          </p:cNvPr>
          <p:cNvSpPr txBox="1"/>
          <p:nvPr/>
        </p:nvSpPr>
        <p:spPr>
          <a:xfrm>
            <a:off x="179061" y="1355816"/>
            <a:ext cx="779381" cy="415498"/>
          </a:xfrm>
          <a:prstGeom prst="rect">
            <a:avLst/>
          </a:prstGeom>
          <a:noFill/>
        </p:spPr>
        <p:txBody>
          <a:bodyPr wrap="none" rtlCol="0">
            <a:spAutoFit/>
          </a:bodyPr>
          <a:lstStyle/>
          <a:p>
            <a:r>
              <a:rPr lang="it-IT" sz="1050" dirty="0">
                <a:latin typeface="Times New Roman" panose="02020603050405020304" pitchFamily="18" charset="0"/>
                <a:cs typeface="Times New Roman" panose="02020603050405020304" pitchFamily="18" charset="0"/>
              </a:rPr>
              <a:t>Toru Kono</a:t>
            </a:r>
          </a:p>
          <a:p>
            <a:endParaRPr lang="it-IT" sz="1050" dirty="0">
              <a:latin typeface="Times New Roman" panose="02020603050405020304" pitchFamily="18" charset="0"/>
              <a:cs typeface="Times New Roman" panose="02020603050405020304" pitchFamily="18" charset="0"/>
            </a:endParaRPr>
          </a:p>
        </p:txBody>
      </p:sp>
      <p:pic>
        <p:nvPicPr>
          <p:cNvPr id="6" name="Immagine 5">
            <a:extLst>
              <a:ext uri="{FF2B5EF4-FFF2-40B4-BE49-F238E27FC236}">
                <a16:creationId xmlns:a16="http://schemas.microsoft.com/office/drawing/2014/main" id="{072F044F-DD53-0D72-6229-B78B163F00A6}"/>
              </a:ext>
            </a:extLst>
          </p:cNvPr>
          <p:cNvPicPr>
            <a:picLocks noChangeAspect="1"/>
          </p:cNvPicPr>
          <p:nvPr/>
        </p:nvPicPr>
        <p:blipFill rotWithShape="1">
          <a:blip r:embed="rId9"/>
          <a:srcRect l="23981" t="57535" r="61574" b="35136"/>
          <a:stretch/>
        </p:blipFill>
        <p:spPr>
          <a:xfrm>
            <a:off x="179061" y="1701551"/>
            <a:ext cx="1761067" cy="502356"/>
          </a:xfrm>
          <a:prstGeom prst="rect">
            <a:avLst/>
          </a:prstGeom>
        </p:spPr>
      </p:pic>
      <p:pic>
        <p:nvPicPr>
          <p:cNvPr id="10" name="Immagine 9">
            <a:extLst>
              <a:ext uri="{FF2B5EF4-FFF2-40B4-BE49-F238E27FC236}">
                <a16:creationId xmlns:a16="http://schemas.microsoft.com/office/drawing/2014/main" id="{BAE8B484-178E-82D7-FDEF-E8F5E2A64640}"/>
              </a:ext>
            </a:extLst>
          </p:cNvPr>
          <p:cNvPicPr>
            <a:picLocks noChangeAspect="1"/>
          </p:cNvPicPr>
          <p:nvPr/>
        </p:nvPicPr>
        <p:blipFill rotWithShape="1">
          <a:blip r:embed="rId10"/>
          <a:srcRect l="51296" t="25338" r="33611" b="65110"/>
          <a:stretch/>
        </p:blipFill>
        <p:spPr>
          <a:xfrm>
            <a:off x="2326627" y="881249"/>
            <a:ext cx="2305334" cy="820302"/>
          </a:xfrm>
          <a:prstGeom prst="rect">
            <a:avLst/>
          </a:prstGeom>
        </p:spPr>
      </p:pic>
      <p:sp>
        <p:nvSpPr>
          <p:cNvPr id="12" name="CasellaDiTesto 11">
            <a:extLst>
              <a:ext uri="{FF2B5EF4-FFF2-40B4-BE49-F238E27FC236}">
                <a16:creationId xmlns:a16="http://schemas.microsoft.com/office/drawing/2014/main" id="{6DCDDB03-DE89-A647-4F92-3906CFC9C5DF}"/>
              </a:ext>
            </a:extLst>
          </p:cNvPr>
          <p:cNvSpPr txBox="1"/>
          <p:nvPr/>
        </p:nvSpPr>
        <p:spPr>
          <a:xfrm>
            <a:off x="2326627" y="538727"/>
            <a:ext cx="734496" cy="253916"/>
          </a:xfrm>
          <a:prstGeom prst="rect">
            <a:avLst/>
          </a:prstGeom>
          <a:noFill/>
        </p:spPr>
        <p:txBody>
          <a:bodyPr wrap="none" rtlCol="0">
            <a:spAutoFit/>
          </a:bodyPr>
          <a:lstStyle/>
          <a:p>
            <a:r>
              <a:rPr lang="it-IT" sz="1050" dirty="0">
                <a:latin typeface="Times New Roman" panose="02020603050405020304" pitchFamily="18" charset="0"/>
                <a:cs typeface="Times New Roman" panose="02020603050405020304" pitchFamily="18" charset="0"/>
              </a:rPr>
              <a:t>Coffey JC</a:t>
            </a:r>
          </a:p>
        </p:txBody>
      </p:sp>
      <p:sp>
        <p:nvSpPr>
          <p:cNvPr id="15" name="Rectangle 1">
            <a:extLst>
              <a:ext uri="{FF2B5EF4-FFF2-40B4-BE49-F238E27FC236}">
                <a16:creationId xmlns:a16="http://schemas.microsoft.com/office/drawing/2014/main" id="{E9E73616-71D0-17AE-323F-B3EDDB9C293E}"/>
              </a:ext>
            </a:extLst>
          </p:cNvPr>
          <p:cNvSpPr>
            <a:spLocks noChangeArrowheads="1"/>
          </p:cNvSpPr>
          <p:nvPr/>
        </p:nvSpPr>
        <p:spPr bwMode="auto">
          <a:xfrm>
            <a:off x="1119918" y="4136622"/>
            <a:ext cx="241341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Coffey JC…</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The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mesentery</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structure</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function</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and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role</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in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disease</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Lancet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Gastroenterol</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Hepatol</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2016</a:t>
            </a:r>
            <a:endParaRPr kumimoji="0" lang="it-IT" altLang="it-IT" sz="105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0" name="Rectangle 2">
            <a:extLst>
              <a:ext uri="{FF2B5EF4-FFF2-40B4-BE49-F238E27FC236}">
                <a16:creationId xmlns:a16="http://schemas.microsoft.com/office/drawing/2014/main" id="{81C514DA-5408-55EA-549B-B00C0BD045F4}"/>
              </a:ext>
            </a:extLst>
          </p:cNvPr>
          <p:cNvSpPr>
            <a:spLocks noChangeArrowheads="1"/>
          </p:cNvSpPr>
          <p:nvPr/>
        </p:nvSpPr>
        <p:spPr bwMode="auto">
          <a:xfrm rot="10800000" flipV="1">
            <a:off x="4888405" y="468390"/>
            <a:ext cx="210854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Coffey JC.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Mesentery</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 a 'New'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organ</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2020</a:t>
            </a:r>
            <a:endParaRPr kumimoji="0" lang="it-IT" altLang="it-IT" sz="105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2" name="Rectangle 3">
            <a:extLst>
              <a:ext uri="{FF2B5EF4-FFF2-40B4-BE49-F238E27FC236}">
                <a16:creationId xmlns:a16="http://schemas.microsoft.com/office/drawing/2014/main" id="{3F826F4F-7105-1290-FF39-1AA3BE2976BE}"/>
              </a:ext>
            </a:extLst>
          </p:cNvPr>
          <p:cNvSpPr>
            <a:spLocks noChangeArrowheads="1"/>
          </p:cNvSpPr>
          <p:nvPr/>
        </p:nvSpPr>
        <p:spPr bwMode="auto">
          <a:xfrm>
            <a:off x="7253392" y="772394"/>
            <a:ext cx="19405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Coffey JC, The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Mesentery-Past</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Present, and Future. 2022</a:t>
            </a:r>
            <a:endParaRPr kumimoji="0" lang="it-IT" altLang="it-IT" sz="105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24" name="Connettore dritto 23">
            <a:extLst>
              <a:ext uri="{FF2B5EF4-FFF2-40B4-BE49-F238E27FC236}">
                <a16:creationId xmlns:a16="http://schemas.microsoft.com/office/drawing/2014/main" id="{97FD03A8-05E0-8CDA-EF67-9B711B2E3FDB}"/>
              </a:ext>
            </a:extLst>
          </p:cNvPr>
          <p:cNvCxnSpPr>
            <a:cxnSpLocks/>
          </p:cNvCxnSpPr>
          <p:nvPr/>
        </p:nvCxnSpPr>
        <p:spPr>
          <a:xfrm>
            <a:off x="754925" y="2252429"/>
            <a:ext cx="0" cy="301366"/>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ttore dritto 26">
            <a:extLst>
              <a:ext uri="{FF2B5EF4-FFF2-40B4-BE49-F238E27FC236}">
                <a16:creationId xmlns:a16="http://schemas.microsoft.com/office/drawing/2014/main" id="{EC1DF4C1-CF95-0CCA-DA43-3EC3B81F592B}"/>
              </a:ext>
            </a:extLst>
          </p:cNvPr>
          <p:cNvCxnSpPr>
            <a:cxnSpLocks/>
          </p:cNvCxnSpPr>
          <p:nvPr/>
        </p:nvCxnSpPr>
        <p:spPr>
          <a:xfrm flipH="1">
            <a:off x="536846" y="3294936"/>
            <a:ext cx="1126881" cy="1697166"/>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Connettore dritto 29">
            <a:extLst>
              <a:ext uri="{FF2B5EF4-FFF2-40B4-BE49-F238E27FC236}">
                <a16:creationId xmlns:a16="http://schemas.microsoft.com/office/drawing/2014/main" id="{23183D46-6C93-F226-A8E1-0CF32C636152}"/>
              </a:ext>
            </a:extLst>
          </p:cNvPr>
          <p:cNvCxnSpPr>
            <a:cxnSpLocks/>
          </p:cNvCxnSpPr>
          <p:nvPr/>
        </p:nvCxnSpPr>
        <p:spPr>
          <a:xfrm>
            <a:off x="3043003" y="1612166"/>
            <a:ext cx="227629" cy="941629"/>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Connettore dritto 33">
            <a:extLst>
              <a:ext uri="{FF2B5EF4-FFF2-40B4-BE49-F238E27FC236}">
                <a16:creationId xmlns:a16="http://schemas.microsoft.com/office/drawing/2014/main" id="{A348E13F-2C89-45E0-DC83-5E41933FC4C1}"/>
              </a:ext>
            </a:extLst>
          </p:cNvPr>
          <p:cNvCxnSpPr>
            <a:cxnSpLocks/>
          </p:cNvCxnSpPr>
          <p:nvPr/>
        </p:nvCxnSpPr>
        <p:spPr>
          <a:xfrm flipH="1">
            <a:off x="7440638" y="1318133"/>
            <a:ext cx="545107" cy="1269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Connettore dritto 37">
            <a:extLst>
              <a:ext uri="{FF2B5EF4-FFF2-40B4-BE49-F238E27FC236}">
                <a16:creationId xmlns:a16="http://schemas.microsoft.com/office/drawing/2014/main" id="{45A42651-75AF-C32D-06A7-E6F2706790C5}"/>
              </a:ext>
            </a:extLst>
          </p:cNvPr>
          <p:cNvCxnSpPr>
            <a:cxnSpLocks/>
          </p:cNvCxnSpPr>
          <p:nvPr/>
        </p:nvCxnSpPr>
        <p:spPr>
          <a:xfrm flipH="1">
            <a:off x="5317963" y="1158012"/>
            <a:ext cx="299386" cy="1464941"/>
          </a:xfrm>
          <a:prstGeom prst="line">
            <a:avLst/>
          </a:prstGeom>
        </p:spPr>
        <p:style>
          <a:lnRef idx="2">
            <a:schemeClr val="accent1"/>
          </a:lnRef>
          <a:fillRef idx="0">
            <a:schemeClr val="accent1"/>
          </a:fillRef>
          <a:effectRef idx="1">
            <a:schemeClr val="accent1"/>
          </a:effectRef>
          <a:fontRef idx="minor">
            <a:schemeClr val="tx1"/>
          </a:fontRef>
        </p:style>
      </p:cxnSp>
      <p:sp>
        <p:nvSpPr>
          <p:cNvPr id="42" name="Rectangle 5">
            <a:extLst>
              <a:ext uri="{FF2B5EF4-FFF2-40B4-BE49-F238E27FC236}">
                <a16:creationId xmlns:a16="http://schemas.microsoft.com/office/drawing/2014/main" id="{DC732E76-BA9A-0796-821D-3245B762EF82}"/>
              </a:ext>
            </a:extLst>
          </p:cNvPr>
          <p:cNvSpPr>
            <a:spLocks noChangeArrowheads="1"/>
          </p:cNvSpPr>
          <p:nvPr/>
        </p:nvSpPr>
        <p:spPr bwMode="auto">
          <a:xfrm>
            <a:off x="3043003" y="5544655"/>
            <a:ext cx="2108543"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Rivera ED, Coffey JC, The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Mesentery</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Systemic</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Inflammation</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and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Crohn's</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Disease</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2019</a:t>
            </a:r>
            <a:endParaRPr kumimoji="0" lang="it-IT" altLang="it-IT" sz="105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43" name="Connettore dritto 42">
            <a:extLst>
              <a:ext uri="{FF2B5EF4-FFF2-40B4-BE49-F238E27FC236}">
                <a16:creationId xmlns:a16="http://schemas.microsoft.com/office/drawing/2014/main" id="{08DC55AD-0957-00C8-DE3E-367E70C7C23E}"/>
              </a:ext>
            </a:extLst>
          </p:cNvPr>
          <p:cNvCxnSpPr>
            <a:cxnSpLocks/>
          </p:cNvCxnSpPr>
          <p:nvPr/>
        </p:nvCxnSpPr>
        <p:spPr>
          <a:xfrm flipH="1">
            <a:off x="3537813" y="3460397"/>
            <a:ext cx="294781" cy="1845062"/>
          </a:xfrm>
          <a:prstGeom prst="line">
            <a:avLst/>
          </a:prstGeom>
        </p:spPr>
        <p:style>
          <a:lnRef idx="2">
            <a:schemeClr val="accent1"/>
          </a:lnRef>
          <a:fillRef idx="0">
            <a:schemeClr val="accent1"/>
          </a:fillRef>
          <a:effectRef idx="1">
            <a:schemeClr val="accent1"/>
          </a:effectRef>
          <a:fontRef idx="minor">
            <a:schemeClr val="tx1"/>
          </a:fontRef>
        </p:style>
      </p:cxnSp>
      <p:sp>
        <p:nvSpPr>
          <p:cNvPr id="47" name="Rectangle 6">
            <a:extLst>
              <a:ext uri="{FF2B5EF4-FFF2-40B4-BE49-F238E27FC236}">
                <a16:creationId xmlns:a16="http://schemas.microsoft.com/office/drawing/2014/main" id="{FFBFBC31-7CDE-33BC-017F-2F3803F1BFAE}"/>
              </a:ext>
            </a:extLst>
          </p:cNvPr>
          <p:cNvSpPr>
            <a:spLocks noChangeArrowheads="1"/>
          </p:cNvSpPr>
          <p:nvPr/>
        </p:nvSpPr>
        <p:spPr bwMode="auto">
          <a:xfrm rot="10800000" flipV="1">
            <a:off x="6049035" y="4151474"/>
            <a:ext cx="2408713"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Turri G,.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Intriguing</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Role</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of the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Mesentery</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in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Ileocolic</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Crohn's</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Disease</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2022</a:t>
            </a:r>
            <a:endParaRPr kumimoji="0" lang="it-IT" altLang="it-IT" sz="105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50" name="Connettore dritto 49">
            <a:extLst>
              <a:ext uri="{FF2B5EF4-FFF2-40B4-BE49-F238E27FC236}">
                <a16:creationId xmlns:a16="http://schemas.microsoft.com/office/drawing/2014/main" id="{9EF3BE86-9572-B534-60DF-F869ED571786}"/>
              </a:ext>
            </a:extLst>
          </p:cNvPr>
          <p:cNvCxnSpPr>
            <a:cxnSpLocks/>
          </p:cNvCxnSpPr>
          <p:nvPr/>
        </p:nvCxnSpPr>
        <p:spPr>
          <a:xfrm flipH="1">
            <a:off x="7122841" y="3414033"/>
            <a:ext cx="227310" cy="726090"/>
          </a:xfrm>
          <a:prstGeom prst="line">
            <a:avLst/>
          </a:prstGeom>
        </p:spPr>
        <p:style>
          <a:lnRef idx="2">
            <a:schemeClr val="accent1"/>
          </a:lnRef>
          <a:fillRef idx="0">
            <a:schemeClr val="accent1"/>
          </a:fillRef>
          <a:effectRef idx="1">
            <a:schemeClr val="accent1"/>
          </a:effectRef>
          <a:fontRef idx="minor">
            <a:schemeClr val="tx1"/>
          </a:fontRef>
        </p:style>
      </p:cxnSp>
      <p:sp>
        <p:nvSpPr>
          <p:cNvPr id="51" name="Rectangle 7">
            <a:extLst>
              <a:ext uri="{FF2B5EF4-FFF2-40B4-BE49-F238E27FC236}">
                <a16:creationId xmlns:a16="http://schemas.microsoft.com/office/drawing/2014/main" id="{5DBBEF78-7052-57DC-4B86-51E9B0EE3209}"/>
              </a:ext>
            </a:extLst>
          </p:cNvPr>
          <p:cNvSpPr>
            <a:spLocks noChangeArrowheads="1"/>
          </p:cNvSpPr>
          <p:nvPr/>
        </p:nvSpPr>
        <p:spPr bwMode="auto">
          <a:xfrm>
            <a:off x="8901195" y="192911"/>
            <a:ext cx="255920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Coffey JC, The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Surgical</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Management of the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Mesentery</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in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Crohn's</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Disease</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2024</a:t>
            </a:r>
            <a:endParaRPr kumimoji="0" lang="it-IT" altLang="it-IT" sz="105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52" name="Connettore dritto 51">
            <a:extLst>
              <a:ext uri="{FF2B5EF4-FFF2-40B4-BE49-F238E27FC236}">
                <a16:creationId xmlns:a16="http://schemas.microsoft.com/office/drawing/2014/main" id="{9A6D2680-13D8-074D-8E92-C948C4967356}"/>
              </a:ext>
            </a:extLst>
          </p:cNvPr>
          <p:cNvCxnSpPr>
            <a:cxnSpLocks/>
          </p:cNvCxnSpPr>
          <p:nvPr/>
        </p:nvCxnSpPr>
        <p:spPr>
          <a:xfrm flipH="1">
            <a:off x="9244924" y="881249"/>
            <a:ext cx="280534" cy="1679343"/>
          </a:xfrm>
          <a:prstGeom prst="line">
            <a:avLst/>
          </a:prstGeom>
        </p:spPr>
        <p:style>
          <a:lnRef idx="2">
            <a:schemeClr val="accent1"/>
          </a:lnRef>
          <a:fillRef idx="0">
            <a:schemeClr val="accent1"/>
          </a:fillRef>
          <a:effectRef idx="1">
            <a:schemeClr val="accent1"/>
          </a:effectRef>
          <a:fontRef idx="minor">
            <a:schemeClr val="tx1"/>
          </a:fontRef>
        </p:style>
      </p:cxnSp>
      <p:sp>
        <p:nvSpPr>
          <p:cNvPr id="54" name="Rectangle 8">
            <a:extLst>
              <a:ext uri="{FF2B5EF4-FFF2-40B4-BE49-F238E27FC236}">
                <a16:creationId xmlns:a16="http://schemas.microsoft.com/office/drawing/2014/main" id="{01D89DA5-5B00-240C-C4C4-5422A29AE132}"/>
              </a:ext>
            </a:extLst>
          </p:cNvPr>
          <p:cNvSpPr>
            <a:spLocks noChangeArrowheads="1"/>
          </p:cNvSpPr>
          <p:nvPr/>
        </p:nvSpPr>
        <p:spPr bwMode="auto">
          <a:xfrm>
            <a:off x="284511" y="5063603"/>
            <a:ext cx="265139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Coffey JC,. The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mesentery</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in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Crohn's</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disease</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friend or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foe</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2016</a:t>
            </a:r>
            <a:endParaRPr kumimoji="0" lang="it-IT" altLang="it-IT" sz="105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5" name="Rectangle 9">
            <a:extLst>
              <a:ext uri="{FF2B5EF4-FFF2-40B4-BE49-F238E27FC236}">
                <a16:creationId xmlns:a16="http://schemas.microsoft.com/office/drawing/2014/main" id="{E1DC6358-9E4C-2808-3D93-FE0BB349E37A}"/>
              </a:ext>
            </a:extLst>
          </p:cNvPr>
          <p:cNvSpPr>
            <a:spLocks noChangeArrowheads="1"/>
          </p:cNvSpPr>
          <p:nvPr/>
        </p:nvSpPr>
        <p:spPr bwMode="auto">
          <a:xfrm>
            <a:off x="7231285" y="5163486"/>
            <a:ext cx="245292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Meijer LL,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Crohn's</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disease</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preserve</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or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resect</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the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mesentery</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Br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J</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Surg</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2023</a:t>
            </a:r>
            <a:endParaRPr kumimoji="0" lang="it-IT" altLang="it-IT" sz="105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56" name="Connettore dritto 55">
            <a:extLst>
              <a:ext uri="{FF2B5EF4-FFF2-40B4-BE49-F238E27FC236}">
                <a16:creationId xmlns:a16="http://schemas.microsoft.com/office/drawing/2014/main" id="{3FAA5006-EB60-525F-E220-52ED13E1B681}"/>
              </a:ext>
            </a:extLst>
          </p:cNvPr>
          <p:cNvCxnSpPr>
            <a:cxnSpLocks/>
          </p:cNvCxnSpPr>
          <p:nvPr/>
        </p:nvCxnSpPr>
        <p:spPr>
          <a:xfrm flipH="1">
            <a:off x="8223657" y="3312759"/>
            <a:ext cx="280534" cy="1679343"/>
          </a:xfrm>
          <a:prstGeom prst="line">
            <a:avLst/>
          </a:prstGeom>
        </p:spPr>
        <p:style>
          <a:lnRef idx="2">
            <a:schemeClr val="accent1"/>
          </a:lnRef>
          <a:fillRef idx="0">
            <a:schemeClr val="accent1"/>
          </a:fillRef>
          <a:effectRef idx="1">
            <a:schemeClr val="accent1"/>
          </a:effectRef>
          <a:fontRef idx="minor">
            <a:schemeClr val="tx1"/>
          </a:fontRef>
        </p:style>
      </p:cxnSp>
      <p:sp>
        <p:nvSpPr>
          <p:cNvPr id="57" name="Rectangle 10">
            <a:extLst>
              <a:ext uri="{FF2B5EF4-FFF2-40B4-BE49-F238E27FC236}">
                <a16:creationId xmlns:a16="http://schemas.microsoft.com/office/drawing/2014/main" id="{305A13BF-EC41-7114-F547-7F33EA8EB41B}"/>
              </a:ext>
            </a:extLst>
          </p:cNvPr>
          <p:cNvSpPr>
            <a:spLocks noChangeArrowheads="1"/>
          </p:cNvSpPr>
          <p:nvPr/>
        </p:nvSpPr>
        <p:spPr bwMode="auto">
          <a:xfrm>
            <a:off x="9481315" y="1116165"/>
            <a:ext cx="2504378"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Coffey JC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Unravelling</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the Mysteries of the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Mesentery</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in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Crohn's</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Disease</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Gastroenterology</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2025</a:t>
            </a:r>
            <a:endParaRPr kumimoji="0" lang="it-IT" altLang="it-IT" sz="105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58" name="Connettore dritto 57">
            <a:extLst>
              <a:ext uri="{FF2B5EF4-FFF2-40B4-BE49-F238E27FC236}">
                <a16:creationId xmlns:a16="http://schemas.microsoft.com/office/drawing/2014/main" id="{5E3A1081-FD92-0DFD-668B-C3F64D85C230}"/>
              </a:ext>
            </a:extLst>
          </p:cNvPr>
          <p:cNvCxnSpPr>
            <a:cxnSpLocks/>
          </p:cNvCxnSpPr>
          <p:nvPr/>
        </p:nvCxnSpPr>
        <p:spPr>
          <a:xfrm flipH="1">
            <a:off x="10321794" y="1849815"/>
            <a:ext cx="411710" cy="784830"/>
          </a:xfrm>
          <a:prstGeom prst="line">
            <a:avLst/>
          </a:prstGeom>
        </p:spPr>
        <p:style>
          <a:lnRef idx="2">
            <a:schemeClr val="accent1"/>
          </a:lnRef>
          <a:fillRef idx="0">
            <a:schemeClr val="accent1"/>
          </a:fillRef>
          <a:effectRef idx="1">
            <a:schemeClr val="accent1"/>
          </a:effectRef>
          <a:fontRef idx="minor">
            <a:schemeClr val="tx1"/>
          </a:fontRef>
        </p:style>
      </p:cxnSp>
      <p:sp>
        <p:nvSpPr>
          <p:cNvPr id="60" name="CasellaDiTesto 59">
            <a:extLst>
              <a:ext uri="{FF2B5EF4-FFF2-40B4-BE49-F238E27FC236}">
                <a16:creationId xmlns:a16="http://schemas.microsoft.com/office/drawing/2014/main" id="{3EC21BB1-16DF-48F9-A1C7-93F2205F226C}"/>
              </a:ext>
            </a:extLst>
          </p:cNvPr>
          <p:cNvSpPr txBox="1"/>
          <p:nvPr/>
        </p:nvSpPr>
        <p:spPr>
          <a:xfrm>
            <a:off x="5757580" y="6029478"/>
            <a:ext cx="2700168" cy="253916"/>
          </a:xfrm>
          <a:prstGeom prst="rect">
            <a:avLst/>
          </a:prstGeom>
          <a:noFill/>
        </p:spPr>
        <p:txBody>
          <a:bodyPr wrap="square" rtlCol="0">
            <a:spAutoFit/>
          </a:bodyPr>
          <a:lstStyle/>
          <a:p>
            <a:r>
              <a:rPr lang="it-IT" sz="1050" dirty="0">
                <a:latin typeface="Times New Roman" panose="02020603050405020304" pitchFamily="18" charset="0"/>
                <a:cs typeface="Times New Roman" panose="02020603050405020304" pitchFamily="18" charset="0"/>
              </a:rPr>
              <a:t>Mineccia M, The </a:t>
            </a:r>
            <a:r>
              <a:rPr lang="it-IT" sz="1050" dirty="0" err="1">
                <a:latin typeface="Times New Roman" panose="02020603050405020304" pitchFamily="18" charset="0"/>
                <a:cs typeface="Times New Roman" panose="02020603050405020304" pitchFamily="18" charset="0"/>
              </a:rPr>
              <a:t>Remedy</a:t>
            </a:r>
            <a:r>
              <a:rPr lang="it-IT" sz="1050" dirty="0">
                <a:latin typeface="Times New Roman" panose="02020603050405020304" pitchFamily="18" charset="0"/>
                <a:cs typeface="Times New Roman" panose="02020603050405020304" pitchFamily="18" charset="0"/>
              </a:rPr>
              <a:t> Study, 2022 </a:t>
            </a:r>
          </a:p>
        </p:txBody>
      </p:sp>
      <p:cxnSp>
        <p:nvCxnSpPr>
          <p:cNvPr id="61" name="Connettore dritto 60">
            <a:extLst>
              <a:ext uri="{FF2B5EF4-FFF2-40B4-BE49-F238E27FC236}">
                <a16:creationId xmlns:a16="http://schemas.microsoft.com/office/drawing/2014/main" id="{286B2C4C-1208-C55C-1DCE-A88D24837831}"/>
              </a:ext>
            </a:extLst>
          </p:cNvPr>
          <p:cNvCxnSpPr>
            <a:cxnSpLocks/>
          </p:cNvCxnSpPr>
          <p:nvPr/>
        </p:nvCxnSpPr>
        <p:spPr>
          <a:xfrm flipH="1">
            <a:off x="6950751" y="3429000"/>
            <a:ext cx="454884" cy="2417609"/>
          </a:xfrm>
          <a:prstGeom prst="line">
            <a:avLst/>
          </a:prstGeom>
        </p:spPr>
        <p:style>
          <a:lnRef idx="2">
            <a:schemeClr val="accent1"/>
          </a:lnRef>
          <a:fillRef idx="0">
            <a:schemeClr val="accent1"/>
          </a:fillRef>
          <a:effectRef idx="1">
            <a:schemeClr val="accent1"/>
          </a:effectRef>
          <a:fontRef idx="minor">
            <a:schemeClr val="tx1"/>
          </a:fontRef>
        </p:style>
      </p:cxnSp>
      <p:sp>
        <p:nvSpPr>
          <p:cNvPr id="64" name="CasellaDiTesto 63">
            <a:extLst>
              <a:ext uri="{FF2B5EF4-FFF2-40B4-BE49-F238E27FC236}">
                <a16:creationId xmlns:a16="http://schemas.microsoft.com/office/drawing/2014/main" id="{748C97D7-8500-47E4-E91E-F33B3F392439}"/>
              </a:ext>
            </a:extLst>
          </p:cNvPr>
          <p:cNvSpPr txBox="1"/>
          <p:nvPr/>
        </p:nvSpPr>
        <p:spPr>
          <a:xfrm>
            <a:off x="9070858" y="4140123"/>
            <a:ext cx="2700168" cy="253916"/>
          </a:xfrm>
          <a:prstGeom prst="rect">
            <a:avLst/>
          </a:prstGeom>
          <a:noFill/>
        </p:spPr>
        <p:txBody>
          <a:bodyPr wrap="square" rtlCol="0">
            <a:spAutoFit/>
          </a:bodyPr>
          <a:lstStyle/>
          <a:p>
            <a:r>
              <a:rPr lang="it-IT" sz="1050" dirty="0">
                <a:latin typeface="Times New Roman" panose="02020603050405020304" pitchFamily="18" charset="0"/>
                <a:cs typeface="Times New Roman" panose="02020603050405020304" pitchFamily="18" charset="0"/>
              </a:rPr>
              <a:t>Mineccia M, The </a:t>
            </a:r>
            <a:r>
              <a:rPr lang="it-IT" sz="1050" dirty="0" err="1">
                <a:latin typeface="Times New Roman" panose="02020603050405020304" pitchFamily="18" charset="0"/>
                <a:cs typeface="Times New Roman" panose="02020603050405020304" pitchFamily="18" charset="0"/>
              </a:rPr>
              <a:t>Remeasure</a:t>
            </a:r>
            <a:r>
              <a:rPr lang="it-IT" sz="1050" dirty="0">
                <a:latin typeface="Times New Roman" panose="02020603050405020304" pitchFamily="18" charset="0"/>
                <a:cs typeface="Times New Roman" panose="02020603050405020304" pitchFamily="18" charset="0"/>
              </a:rPr>
              <a:t> Study, 2026 </a:t>
            </a:r>
          </a:p>
        </p:txBody>
      </p:sp>
      <p:cxnSp>
        <p:nvCxnSpPr>
          <p:cNvPr id="65" name="Connettore dritto 64">
            <a:extLst>
              <a:ext uri="{FF2B5EF4-FFF2-40B4-BE49-F238E27FC236}">
                <a16:creationId xmlns:a16="http://schemas.microsoft.com/office/drawing/2014/main" id="{F2665906-0099-04FB-AD42-BDD7BC4584E9}"/>
              </a:ext>
            </a:extLst>
          </p:cNvPr>
          <p:cNvCxnSpPr>
            <a:cxnSpLocks/>
          </p:cNvCxnSpPr>
          <p:nvPr/>
        </p:nvCxnSpPr>
        <p:spPr>
          <a:xfrm flipH="1">
            <a:off x="10395544" y="3386891"/>
            <a:ext cx="68917" cy="724654"/>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Connettore dritto 67">
            <a:extLst>
              <a:ext uri="{FF2B5EF4-FFF2-40B4-BE49-F238E27FC236}">
                <a16:creationId xmlns:a16="http://schemas.microsoft.com/office/drawing/2014/main" id="{FD540EBA-209E-35B5-396C-C4193D13C15F}"/>
              </a:ext>
            </a:extLst>
          </p:cNvPr>
          <p:cNvCxnSpPr>
            <a:cxnSpLocks/>
          </p:cNvCxnSpPr>
          <p:nvPr/>
        </p:nvCxnSpPr>
        <p:spPr>
          <a:xfrm>
            <a:off x="8838536" y="3268724"/>
            <a:ext cx="738986" cy="1898830"/>
          </a:xfrm>
          <a:prstGeom prst="line">
            <a:avLst/>
          </a:prstGeom>
        </p:spPr>
        <p:style>
          <a:lnRef idx="2">
            <a:schemeClr val="accent1"/>
          </a:lnRef>
          <a:fillRef idx="0">
            <a:schemeClr val="accent1"/>
          </a:fillRef>
          <a:effectRef idx="1">
            <a:schemeClr val="accent1"/>
          </a:effectRef>
          <a:fontRef idx="minor">
            <a:schemeClr val="tx1"/>
          </a:fontRef>
        </p:style>
      </p:cxnSp>
      <p:sp>
        <p:nvSpPr>
          <p:cNvPr id="70" name="CasellaDiTesto 69">
            <a:extLst>
              <a:ext uri="{FF2B5EF4-FFF2-40B4-BE49-F238E27FC236}">
                <a16:creationId xmlns:a16="http://schemas.microsoft.com/office/drawing/2014/main" id="{F996B0B6-C2E2-1442-6F1A-A606DA3AA306}"/>
              </a:ext>
            </a:extLst>
          </p:cNvPr>
          <p:cNvSpPr txBox="1"/>
          <p:nvPr/>
        </p:nvSpPr>
        <p:spPr>
          <a:xfrm rot="10800000" flipV="1">
            <a:off x="8393066" y="3612495"/>
            <a:ext cx="1441016" cy="253916"/>
          </a:xfrm>
          <a:prstGeom prst="rect">
            <a:avLst/>
          </a:prstGeom>
          <a:noFill/>
        </p:spPr>
        <p:txBody>
          <a:bodyPr wrap="square" rtlCol="0">
            <a:spAutoFit/>
          </a:bodyPr>
          <a:lstStyle/>
          <a:p>
            <a:r>
              <a:rPr lang="it-IT" sz="1050" dirty="0">
                <a:latin typeface="Times New Roman" panose="02020603050405020304" pitchFamily="18" charset="0"/>
                <a:cs typeface="Times New Roman" panose="02020603050405020304" pitchFamily="18" charset="0"/>
              </a:rPr>
              <a:t>                  </a:t>
            </a:r>
          </a:p>
        </p:txBody>
      </p:sp>
      <p:sp>
        <p:nvSpPr>
          <p:cNvPr id="72" name="CasellaDiTesto 71">
            <a:extLst>
              <a:ext uri="{FF2B5EF4-FFF2-40B4-BE49-F238E27FC236}">
                <a16:creationId xmlns:a16="http://schemas.microsoft.com/office/drawing/2014/main" id="{99B71DDE-EB5A-C874-A341-B79A3E50A44F}"/>
              </a:ext>
            </a:extLst>
          </p:cNvPr>
          <p:cNvSpPr txBox="1"/>
          <p:nvPr/>
        </p:nvSpPr>
        <p:spPr>
          <a:xfrm>
            <a:off x="3923331" y="4152430"/>
            <a:ext cx="2039989" cy="577081"/>
          </a:xfrm>
          <a:prstGeom prst="rect">
            <a:avLst/>
          </a:prstGeom>
          <a:noFill/>
        </p:spPr>
        <p:txBody>
          <a:bodyPr wrap="square" rtlCol="0">
            <a:spAutoFit/>
          </a:bodyPr>
          <a:lstStyle/>
          <a:p>
            <a:r>
              <a:rPr lang="it-IT" sz="1050" dirty="0">
                <a:latin typeface="Times New Roman" panose="02020603050405020304" pitchFamily="18" charset="0"/>
                <a:cs typeface="Times New Roman" panose="02020603050405020304" pitchFamily="18" charset="0"/>
              </a:rPr>
              <a:t>                  Petrini </a:t>
            </a:r>
            <a:r>
              <a:rPr lang="it-IT" sz="1050" dirty="0" err="1">
                <a:latin typeface="Times New Roman" panose="02020603050405020304" pitchFamily="18" charset="0"/>
                <a:cs typeface="Times New Roman" panose="02020603050405020304" pitchFamily="18" charset="0"/>
              </a:rPr>
              <a:t>Mesentery</a:t>
            </a:r>
            <a:r>
              <a:rPr lang="it-IT" sz="1050" dirty="0">
                <a:latin typeface="Times New Roman" panose="02020603050405020304" pitchFamily="18" charset="0"/>
                <a:cs typeface="Times New Roman" panose="02020603050405020304" pitchFamily="18" charset="0"/>
              </a:rPr>
              <a:t> </a:t>
            </a:r>
            <a:r>
              <a:rPr lang="it-IT" sz="1050" dirty="0" err="1">
                <a:latin typeface="Times New Roman" panose="02020603050405020304" pitchFamily="18" charset="0"/>
                <a:cs typeface="Times New Roman" panose="02020603050405020304" pitchFamily="18" charset="0"/>
              </a:rPr>
              <a:t>nased</a:t>
            </a:r>
            <a:r>
              <a:rPr lang="it-IT" sz="1050" dirty="0">
                <a:latin typeface="Times New Roman" panose="02020603050405020304" pitchFamily="18" charset="0"/>
                <a:cs typeface="Times New Roman" panose="02020603050405020304" pitchFamily="18" charset="0"/>
              </a:rPr>
              <a:t> surgery: to </a:t>
            </a:r>
            <a:r>
              <a:rPr lang="it-IT" sz="1050" dirty="0" err="1">
                <a:latin typeface="Times New Roman" panose="02020603050405020304" pitchFamily="18" charset="0"/>
                <a:cs typeface="Times New Roman" panose="02020603050405020304" pitchFamily="18" charset="0"/>
              </a:rPr>
              <a:t>prevent</a:t>
            </a:r>
            <a:r>
              <a:rPr lang="it-IT" sz="1050" dirty="0">
                <a:latin typeface="Times New Roman" panose="02020603050405020304" pitchFamily="18" charset="0"/>
                <a:cs typeface="Times New Roman" panose="02020603050405020304" pitchFamily="18" charset="0"/>
              </a:rPr>
              <a:t> </a:t>
            </a:r>
            <a:r>
              <a:rPr lang="it-IT" sz="1050" dirty="0" err="1">
                <a:latin typeface="Times New Roman" panose="02020603050405020304" pitchFamily="18" charset="0"/>
                <a:cs typeface="Times New Roman" panose="02020603050405020304" pitchFamily="18" charset="0"/>
              </a:rPr>
              <a:t>surgical</a:t>
            </a:r>
            <a:r>
              <a:rPr lang="it-IT" sz="1050" dirty="0">
                <a:latin typeface="Times New Roman" panose="02020603050405020304" pitchFamily="18" charset="0"/>
                <a:cs typeface="Times New Roman" panose="02020603050405020304" pitchFamily="18" charset="0"/>
              </a:rPr>
              <a:t> </a:t>
            </a:r>
            <a:r>
              <a:rPr lang="it-IT" sz="1050" dirty="0" err="1">
                <a:latin typeface="Times New Roman" panose="02020603050405020304" pitchFamily="18" charset="0"/>
                <a:cs typeface="Times New Roman" panose="02020603050405020304" pitchFamily="18" charset="0"/>
              </a:rPr>
              <a:t>recurrence</a:t>
            </a:r>
            <a:r>
              <a:rPr lang="it-IT" sz="1050" dirty="0">
                <a:latin typeface="Times New Roman" panose="02020603050405020304" pitchFamily="18" charset="0"/>
                <a:cs typeface="Times New Roman" panose="02020603050405020304" pitchFamily="18" charset="0"/>
              </a:rPr>
              <a:t> in CD, 2019</a:t>
            </a:r>
          </a:p>
        </p:txBody>
      </p:sp>
      <p:cxnSp>
        <p:nvCxnSpPr>
          <p:cNvPr id="75" name="Connettore dritto 74">
            <a:extLst>
              <a:ext uri="{FF2B5EF4-FFF2-40B4-BE49-F238E27FC236}">
                <a16:creationId xmlns:a16="http://schemas.microsoft.com/office/drawing/2014/main" id="{8B1BEDCE-FE88-C833-F44B-7A10E8E6D104}"/>
              </a:ext>
            </a:extLst>
          </p:cNvPr>
          <p:cNvCxnSpPr>
            <a:cxnSpLocks/>
          </p:cNvCxnSpPr>
          <p:nvPr/>
        </p:nvCxnSpPr>
        <p:spPr>
          <a:xfrm>
            <a:off x="3859410" y="3240571"/>
            <a:ext cx="417554" cy="809488"/>
          </a:xfrm>
          <a:prstGeom prst="line">
            <a:avLst/>
          </a:prstGeom>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AE9CBD83-3FDB-B633-5114-AB74A155CE47}"/>
              </a:ext>
            </a:extLst>
          </p:cNvPr>
          <p:cNvSpPr>
            <a:spLocks noChangeArrowheads="1"/>
          </p:cNvSpPr>
          <p:nvPr/>
        </p:nvSpPr>
        <p:spPr bwMode="auto">
          <a:xfrm>
            <a:off x="9611259" y="5308485"/>
            <a:ext cx="224449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Alibert</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L, Betton L,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Z</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Does Kono-</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S</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Anastomosis</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Reduce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Recurrence</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in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Crohn's</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Disease</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Compared</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with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Conventional</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Ileocolonic</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Anastomosis</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KoCoRICCO</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Study].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J</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Crohns</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Colitis</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2024</a:t>
            </a:r>
            <a:endParaRPr kumimoji="0" lang="it-IT" altLang="it-IT" sz="105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Rectangle 1">
            <a:extLst>
              <a:ext uri="{FF2B5EF4-FFF2-40B4-BE49-F238E27FC236}">
                <a16:creationId xmlns:a16="http://schemas.microsoft.com/office/drawing/2014/main" id="{AB7EC6CA-4C7B-5E99-C108-DE2D1B2B965B}"/>
              </a:ext>
            </a:extLst>
          </p:cNvPr>
          <p:cNvSpPr>
            <a:spLocks noChangeArrowheads="1"/>
          </p:cNvSpPr>
          <p:nvPr/>
        </p:nvSpPr>
        <p:spPr bwMode="auto">
          <a:xfrm>
            <a:off x="4821111" y="1522961"/>
            <a:ext cx="287041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Sampietro GM,.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Prevalence</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and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significance</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of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mesentery</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thickening</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 2022</a:t>
            </a:r>
            <a:endParaRPr kumimoji="0" lang="it-IT" altLang="it-IT" sz="105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7" name="Connettore dritto 6">
            <a:extLst>
              <a:ext uri="{FF2B5EF4-FFF2-40B4-BE49-F238E27FC236}">
                <a16:creationId xmlns:a16="http://schemas.microsoft.com/office/drawing/2014/main" id="{0B11CB2A-09C9-C828-2C16-1C83CEBFD99D}"/>
              </a:ext>
            </a:extLst>
          </p:cNvPr>
          <p:cNvCxnSpPr>
            <a:cxnSpLocks/>
          </p:cNvCxnSpPr>
          <p:nvPr/>
        </p:nvCxnSpPr>
        <p:spPr>
          <a:xfrm flipH="1">
            <a:off x="6640661" y="1788214"/>
            <a:ext cx="204080" cy="57520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3">
            <a:extLst>
              <a:ext uri="{FF2B5EF4-FFF2-40B4-BE49-F238E27FC236}">
                <a16:creationId xmlns:a16="http://schemas.microsoft.com/office/drawing/2014/main" id="{341F43C4-BD70-F412-0D5A-0DCCE83C879F}"/>
              </a:ext>
            </a:extLst>
          </p:cNvPr>
          <p:cNvSpPr>
            <a:spLocks noChangeArrowheads="1"/>
          </p:cNvSpPr>
          <p:nvPr/>
        </p:nvSpPr>
        <p:spPr bwMode="auto">
          <a:xfrm>
            <a:off x="8223657" y="6249231"/>
            <a:ext cx="1640948"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it-IT" altLang="it-IT" sz="1050" b="0" i="0" u="none" strike="noStrike" cap="none" normalizeH="0" baseline="0" dirty="0" err="1">
                <a:ln>
                  <a:noFill/>
                </a:ln>
                <a:solidFill>
                  <a:srgbClr val="212121"/>
                </a:solidFill>
                <a:effectLst/>
                <a:latin typeface="Times New Roman" panose="02020603050405020304" pitchFamily="18" charset="0"/>
                <a:ea typeface="BlinkMacSystemFont"/>
                <a:cs typeface="Times New Roman" panose="02020603050405020304" pitchFamily="18" charset="0"/>
              </a:rPr>
              <a:t>S</a:t>
            </a:r>
            <a:r>
              <a:rPr lang="it-IT" altLang="it-IT" sz="1050" dirty="0" err="1">
                <a:solidFill>
                  <a:srgbClr val="212121"/>
                </a:solidFill>
                <a:latin typeface="Times New Roman" panose="02020603050405020304" pitchFamily="18" charset="0"/>
                <a:ea typeface="BlinkMacSystemFont"/>
                <a:cs typeface="Times New Roman" panose="02020603050405020304" pitchFamily="18" charset="0"/>
              </a:rPr>
              <a:t>van</a:t>
            </a:r>
            <a:r>
              <a:rPr lang="it-IT" altLang="it-IT" sz="1050" dirty="0">
                <a:solidFill>
                  <a:srgbClr val="212121"/>
                </a:solidFill>
                <a:latin typeface="Times New Roman" panose="02020603050405020304" pitchFamily="18" charset="0"/>
                <a:ea typeface="BlinkMacSystemFont"/>
                <a:cs typeface="Times New Roman" panose="02020603050405020304" pitchFamily="18" charset="0"/>
              </a:rPr>
              <a:t> </a:t>
            </a:r>
            <a:r>
              <a:rPr lang="it-IT" altLang="it-IT" sz="1050" dirty="0" err="1">
                <a:solidFill>
                  <a:srgbClr val="212121"/>
                </a:solidFill>
                <a:latin typeface="Times New Roman" panose="02020603050405020304" pitchFamily="18" charset="0"/>
                <a:ea typeface="BlinkMacSystemFont"/>
                <a:cs typeface="Times New Roman" panose="02020603050405020304" pitchFamily="18" charset="0"/>
              </a:rPr>
              <a:t>der</a:t>
            </a:r>
            <a:r>
              <a:rPr lang="it-IT" altLang="it-IT" sz="1050" dirty="0">
                <a:solidFill>
                  <a:srgbClr val="212121"/>
                </a:solidFill>
                <a:latin typeface="Times New Roman" panose="02020603050405020304" pitchFamily="18" charset="0"/>
                <a:ea typeface="BlinkMacSystemFont"/>
                <a:cs typeface="Times New Roman" panose="02020603050405020304" pitchFamily="18" charset="0"/>
              </a:rPr>
              <a:t> Does de </a:t>
            </a:r>
            <a:r>
              <a:rPr lang="it-IT" altLang="it-IT" sz="1050" dirty="0" err="1">
                <a:solidFill>
                  <a:srgbClr val="212121"/>
                </a:solidFill>
                <a:latin typeface="Times New Roman" panose="02020603050405020304" pitchFamily="18" charset="0"/>
                <a:ea typeface="BlinkMacSystemFont"/>
                <a:cs typeface="Times New Roman" panose="02020603050405020304" pitchFamily="18" charset="0"/>
              </a:rPr>
              <a:t>Willebois</a:t>
            </a:r>
            <a:r>
              <a:rPr lang="it-IT" altLang="it-IT" sz="1050" dirty="0">
                <a:solidFill>
                  <a:srgbClr val="212121"/>
                </a:solidFill>
                <a:latin typeface="Times New Roman" panose="02020603050405020304" pitchFamily="18" charset="0"/>
                <a:ea typeface="BlinkMacSystemFont"/>
                <a:cs typeface="Times New Roman" panose="02020603050405020304" pitchFamily="18" charset="0"/>
              </a:rPr>
              <a:t>  </a:t>
            </a:r>
            <a:r>
              <a:rPr lang="it-IT" altLang="it-IT" sz="1050" dirty="0" err="1">
                <a:solidFill>
                  <a:srgbClr val="212121"/>
                </a:solidFill>
                <a:latin typeface="Times New Roman" panose="02020603050405020304" pitchFamily="18" charset="0"/>
                <a:ea typeface="BlinkMacSystemFont"/>
                <a:cs typeface="Times New Roman" panose="02020603050405020304" pitchFamily="18" charset="0"/>
              </a:rPr>
              <a:t>Spicy</a:t>
            </a:r>
            <a:r>
              <a:rPr lang="it-IT" altLang="it-IT" sz="1050" dirty="0">
                <a:solidFill>
                  <a:srgbClr val="212121"/>
                </a:solidFill>
                <a:latin typeface="Times New Roman" panose="02020603050405020304" pitchFamily="18" charset="0"/>
                <a:ea typeface="BlinkMacSystemFont"/>
                <a:cs typeface="Times New Roman" panose="02020603050405020304" pitchFamily="18" charset="0"/>
              </a:rPr>
              <a:t> </a:t>
            </a:r>
            <a:r>
              <a:rPr kumimoji="0" lang="it-IT" altLang="it-IT" sz="1050" b="0" i="0" u="none" strike="noStrike" cap="none" normalizeH="0" baseline="0" dirty="0">
                <a:ln>
                  <a:noFill/>
                </a:ln>
                <a:solidFill>
                  <a:srgbClr val="212121"/>
                </a:solidFill>
                <a:effectLst/>
                <a:latin typeface="Times New Roman" panose="02020603050405020304" pitchFamily="18" charset="0"/>
                <a:ea typeface="BlinkMacSystemFont"/>
                <a:cs typeface="Times New Roman" panose="02020603050405020304" pitchFamily="18" charset="0"/>
              </a:rPr>
              <a:t>study</a:t>
            </a:r>
          </a:p>
          <a:p>
            <a:pPr marL="0" marR="0" lvl="0" indent="0" algn="l" defTabSz="914400" rtl="0" eaLnBrk="0" fontAlgn="base" latinLnBrk="0" hangingPunct="0">
              <a:lnSpc>
                <a:spcPct val="100000"/>
              </a:lnSpc>
              <a:spcBef>
                <a:spcPct val="0"/>
              </a:spcBef>
              <a:spcAft>
                <a:spcPct val="0"/>
              </a:spcAft>
              <a:buClrTx/>
              <a:buSzTx/>
              <a:buFontTx/>
              <a:buNone/>
              <a:tabLst/>
            </a:pPr>
            <a:r>
              <a:rPr lang="it-IT" altLang="it-IT" sz="1050" dirty="0">
                <a:solidFill>
                  <a:srgbClr val="212121"/>
                </a:solidFill>
                <a:latin typeface="Times New Roman" panose="02020603050405020304" pitchFamily="18" charset="0"/>
                <a:cs typeface="Times New Roman" panose="02020603050405020304" pitchFamily="18" charset="0"/>
              </a:rPr>
              <a:t>2024</a:t>
            </a:r>
            <a:endParaRPr kumimoji="0" lang="it-IT" altLang="it-IT" sz="105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18" name="Connettore dritto 17">
            <a:extLst>
              <a:ext uri="{FF2B5EF4-FFF2-40B4-BE49-F238E27FC236}">
                <a16:creationId xmlns:a16="http://schemas.microsoft.com/office/drawing/2014/main" id="{45E1C723-C793-B636-C379-2FF99581D9FC}"/>
              </a:ext>
            </a:extLst>
          </p:cNvPr>
          <p:cNvCxnSpPr>
            <a:cxnSpLocks/>
          </p:cNvCxnSpPr>
          <p:nvPr/>
        </p:nvCxnSpPr>
        <p:spPr>
          <a:xfrm>
            <a:off x="8656591" y="3465159"/>
            <a:ext cx="237646" cy="2613968"/>
          </a:xfrm>
          <a:prstGeom prst="line">
            <a:avLst/>
          </a:prstGeom>
        </p:spPr>
        <p:style>
          <a:lnRef idx="2">
            <a:schemeClr val="accent1"/>
          </a:lnRef>
          <a:fillRef idx="0">
            <a:schemeClr val="accent1"/>
          </a:fillRef>
          <a:effectRef idx="1">
            <a:schemeClr val="accent1"/>
          </a:effectRef>
          <a:fontRef idx="minor">
            <a:schemeClr val="tx1"/>
          </a:fontRef>
        </p:style>
      </p:cxnSp>
      <p:sp>
        <p:nvSpPr>
          <p:cNvPr id="21" name="CasellaDiTesto 20">
            <a:extLst>
              <a:ext uri="{FF2B5EF4-FFF2-40B4-BE49-F238E27FC236}">
                <a16:creationId xmlns:a16="http://schemas.microsoft.com/office/drawing/2014/main" id="{E783248F-B211-3495-08C9-EF8C3143CA89}"/>
              </a:ext>
            </a:extLst>
          </p:cNvPr>
          <p:cNvSpPr txBox="1"/>
          <p:nvPr/>
        </p:nvSpPr>
        <p:spPr>
          <a:xfrm>
            <a:off x="4631961" y="3460397"/>
            <a:ext cx="1019831" cy="577081"/>
          </a:xfrm>
          <a:prstGeom prst="rect">
            <a:avLst/>
          </a:prstGeom>
          <a:noFill/>
        </p:spPr>
        <p:txBody>
          <a:bodyPr wrap="none" rtlCol="0">
            <a:spAutoFit/>
          </a:bodyPr>
          <a:lstStyle/>
          <a:p>
            <a:r>
              <a:rPr lang="it-IT" sz="1050" dirty="0">
                <a:latin typeface="Times New Roman" panose="02020603050405020304" pitchFamily="18" charset="0"/>
                <a:cs typeface="Times New Roman" panose="02020603050405020304" pitchFamily="18" charset="0"/>
              </a:rPr>
              <a:t>Luglio</a:t>
            </a:r>
          </a:p>
          <a:p>
            <a:r>
              <a:rPr lang="it-IT" sz="1050" dirty="0" err="1">
                <a:latin typeface="Times New Roman" panose="02020603050405020304" pitchFamily="18" charset="0"/>
                <a:cs typeface="Times New Roman" panose="02020603050405020304" pitchFamily="18" charset="0"/>
              </a:rPr>
              <a:t>SuPREMe</a:t>
            </a:r>
            <a:r>
              <a:rPr lang="it-IT" sz="1050" dirty="0">
                <a:latin typeface="Times New Roman" panose="02020603050405020304" pitchFamily="18" charset="0"/>
                <a:cs typeface="Times New Roman" panose="02020603050405020304" pitchFamily="18" charset="0"/>
              </a:rPr>
              <a:t> -CD</a:t>
            </a:r>
          </a:p>
          <a:p>
            <a:r>
              <a:rPr lang="it-IT" sz="1050" dirty="0">
                <a:latin typeface="Times New Roman" panose="02020603050405020304" pitchFamily="18" charset="0"/>
                <a:cs typeface="Times New Roman" panose="02020603050405020304" pitchFamily="18" charset="0"/>
              </a:rPr>
              <a:t>2020</a:t>
            </a:r>
          </a:p>
        </p:txBody>
      </p:sp>
      <p:sp>
        <p:nvSpPr>
          <p:cNvPr id="23" name="CasellaDiTesto 22">
            <a:extLst>
              <a:ext uri="{FF2B5EF4-FFF2-40B4-BE49-F238E27FC236}">
                <a16:creationId xmlns:a16="http://schemas.microsoft.com/office/drawing/2014/main" id="{5A9FA816-02EE-9C26-7EA3-D3606E3CD94D}"/>
              </a:ext>
            </a:extLst>
          </p:cNvPr>
          <p:cNvSpPr txBox="1"/>
          <p:nvPr/>
        </p:nvSpPr>
        <p:spPr>
          <a:xfrm>
            <a:off x="9481315" y="2385391"/>
            <a:ext cx="431528" cy="369332"/>
          </a:xfrm>
          <a:prstGeom prst="rect">
            <a:avLst/>
          </a:prstGeom>
          <a:noFill/>
        </p:spPr>
        <p:txBody>
          <a:bodyPr wrap="none" rtlCol="0">
            <a:spAutoFit/>
          </a:bodyPr>
          <a:lstStyle/>
          <a:p>
            <a:r>
              <a:rPr lang="it-IT" dirty="0"/>
              <a:t>47</a:t>
            </a:r>
          </a:p>
        </p:txBody>
      </p:sp>
      <p:sp>
        <p:nvSpPr>
          <p:cNvPr id="25" name="CasellaDiTesto 24">
            <a:extLst>
              <a:ext uri="{FF2B5EF4-FFF2-40B4-BE49-F238E27FC236}">
                <a16:creationId xmlns:a16="http://schemas.microsoft.com/office/drawing/2014/main" id="{7D855F90-539B-CCA7-156F-F14C72B32EFA}"/>
              </a:ext>
            </a:extLst>
          </p:cNvPr>
          <p:cNvSpPr txBox="1"/>
          <p:nvPr/>
        </p:nvSpPr>
        <p:spPr>
          <a:xfrm>
            <a:off x="10390371" y="2346795"/>
            <a:ext cx="431528" cy="369332"/>
          </a:xfrm>
          <a:prstGeom prst="rect">
            <a:avLst/>
          </a:prstGeom>
          <a:noFill/>
        </p:spPr>
        <p:txBody>
          <a:bodyPr wrap="none" rtlCol="0">
            <a:spAutoFit/>
          </a:bodyPr>
          <a:lstStyle/>
          <a:p>
            <a:r>
              <a:rPr lang="it-IT" dirty="0"/>
              <a:t>13</a:t>
            </a:r>
          </a:p>
        </p:txBody>
      </p:sp>
      <p:sp>
        <p:nvSpPr>
          <p:cNvPr id="26" name="CasellaDiTesto 25">
            <a:extLst>
              <a:ext uri="{FF2B5EF4-FFF2-40B4-BE49-F238E27FC236}">
                <a16:creationId xmlns:a16="http://schemas.microsoft.com/office/drawing/2014/main" id="{D04740D0-4052-1067-BD30-37512A9C3602}"/>
              </a:ext>
            </a:extLst>
          </p:cNvPr>
          <p:cNvSpPr txBox="1"/>
          <p:nvPr/>
        </p:nvSpPr>
        <p:spPr>
          <a:xfrm>
            <a:off x="8361709" y="2409960"/>
            <a:ext cx="431528" cy="369332"/>
          </a:xfrm>
          <a:prstGeom prst="rect">
            <a:avLst/>
          </a:prstGeom>
          <a:noFill/>
        </p:spPr>
        <p:txBody>
          <a:bodyPr wrap="none" rtlCol="0">
            <a:spAutoFit/>
          </a:bodyPr>
          <a:lstStyle/>
          <a:p>
            <a:r>
              <a:rPr lang="it-IT" dirty="0"/>
              <a:t>35</a:t>
            </a:r>
          </a:p>
        </p:txBody>
      </p:sp>
      <p:sp>
        <p:nvSpPr>
          <p:cNvPr id="28" name="CasellaDiTesto 27">
            <a:extLst>
              <a:ext uri="{FF2B5EF4-FFF2-40B4-BE49-F238E27FC236}">
                <a16:creationId xmlns:a16="http://schemas.microsoft.com/office/drawing/2014/main" id="{303E7100-0FD9-935B-0764-2D31AF97D726}"/>
              </a:ext>
            </a:extLst>
          </p:cNvPr>
          <p:cNvSpPr txBox="1"/>
          <p:nvPr/>
        </p:nvSpPr>
        <p:spPr>
          <a:xfrm flipH="1">
            <a:off x="7422407" y="2373389"/>
            <a:ext cx="619425" cy="369332"/>
          </a:xfrm>
          <a:prstGeom prst="rect">
            <a:avLst/>
          </a:prstGeom>
          <a:noFill/>
        </p:spPr>
        <p:txBody>
          <a:bodyPr wrap="square" rtlCol="0">
            <a:spAutoFit/>
          </a:bodyPr>
          <a:lstStyle/>
          <a:p>
            <a:r>
              <a:rPr lang="it-IT" dirty="0"/>
              <a:t>24</a:t>
            </a:r>
          </a:p>
        </p:txBody>
      </p:sp>
      <p:sp>
        <p:nvSpPr>
          <p:cNvPr id="31" name="CasellaDiTesto 30">
            <a:extLst>
              <a:ext uri="{FF2B5EF4-FFF2-40B4-BE49-F238E27FC236}">
                <a16:creationId xmlns:a16="http://schemas.microsoft.com/office/drawing/2014/main" id="{CB8889AB-766C-A289-B088-94E0AD3FE340}"/>
              </a:ext>
            </a:extLst>
          </p:cNvPr>
          <p:cNvSpPr txBox="1"/>
          <p:nvPr/>
        </p:nvSpPr>
        <p:spPr>
          <a:xfrm>
            <a:off x="6427304" y="2409960"/>
            <a:ext cx="431528" cy="369332"/>
          </a:xfrm>
          <a:prstGeom prst="rect">
            <a:avLst/>
          </a:prstGeom>
          <a:noFill/>
        </p:spPr>
        <p:txBody>
          <a:bodyPr wrap="none" rtlCol="0">
            <a:spAutoFit/>
          </a:bodyPr>
          <a:lstStyle/>
          <a:p>
            <a:r>
              <a:rPr lang="it-IT" dirty="0"/>
              <a:t>25</a:t>
            </a:r>
          </a:p>
        </p:txBody>
      </p:sp>
      <p:sp>
        <p:nvSpPr>
          <p:cNvPr id="32" name="CasellaDiTesto 31">
            <a:extLst>
              <a:ext uri="{FF2B5EF4-FFF2-40B4-BE49-F238E27FC236}">
                <a16:creationId xmlns:a16="http://schemas.microsoft.com/office/drawing/2014/main" id="{1E574B9F-32CD-03FA-80F8-2E482711FCE3}"/>
              </a:ext>
            </a:extLst>
          </p:cNvPr>
          <p:cNvSpPr txBox="1"/>
          <p:nvPr/>
        </p:nvSpPr>
        <p:spPr>
          <a:xfrm>
            <a:off x="5617349" y="2398205"/>
            <a:ext cx="431528" cy="369332"/>
          </a:xfrm>
          <a:prstGeom prst="rect">
            <a:avLst/>
          </a:prstGeom>
          <a:noFill/>
        </p:spPr>
        <p:txBody>
          <a:bodyPr wrap="none" rtlCol="0">
            <a:spAutoFit/>
          </a:bodyPr>
          <a:lstStyle/>
          <a:p>
            <a:r>
              <a:rPr lang="it-IT" dirty="0"/>
              <a:t>27</a:t>
            </a:r>
          </a:p>
        </p:txBody>
      </p:sp>
      <p:sp>
        <p:nvSpPr>
          <p:cNvPr id="33" name="CasellaDiTesto 32">
            <a:extLst>
              <a:ext uri="{FF2B5EF4-FFF2-40B4-BE49-F238E27FC236}">
                <a16:creationId xmlns:a16="http://schemas.microsoft.com/office/drawing/2014/main" id="{346E348E-9910-8D1A-2410-A066E64324E3}"/>
              </a:ext>
            </a:extLst>
          </p:cNvPr>
          <p:cNvSpPr txBox="1"/>
          <p:nvPr/>
        </p:nvSpPr>
        <p:spPr>
          <a:xfrm>
            <a:off x="4631961" y="2409960"/>
            <a:ext cx="431528" cy="369332"/>
          </a:xfrm>
          <a:prstGeom prst="rect">
            <a:avLst/>
          </a:prstGeom>
          <a:noFill/>
        </p:spPr>
        <p:txBody>
          <a:bodyPr wrap="none" rtlCol="0">
            <a:spAutoFit/>
          </a:bodyPr>
          <a:lstStyle/>
          <a:p>
            <a:r>
              <a:rPr lang="it-IT" dirty="0"/>
              <a:t>29</a:t>
            </a:r>
          </a:p>
        </p:txBody>
      </p:sp>
      <p:sp>
        <p:nvSpPr>
          <p:cNvPr id="35" name="CasellaDiTesto 34">
            <a:extLst>
              <a:ext uri="{FF2B5EF4-FFF2-40B4-BE49-F238E27FC236}">
                <a16:creationId xmlns:a16="http://schemas.microsoft.com/office/drawing/2014/main" id="{B059B270-5BEA-FB85-D9FE-D410753B6E09}"/>
              </a:ext>
            </a:extLst>
          </p:cNvPr>
          <p:cNvSpPr txBox="1"/>
          <p:nvPr/>
        </p:nvSpPr>
        <p:spPr>
          <a:xfrm>
            <a:off x="3635440" y="2372992"/>
            <a:ext cx="431528" cy="369332"/>
          </a:xfrm>
          <a:prstGeom prst="rect">
            <a:avLst/>
          </a:prstGeom>
          <a:noFill/>
        </p:spPr>
        <p:txBody>
          <a:bodyPr wrap="none" rtlCol="0">
            <a:spAutoFit/>
          </a:bodyPr>
          <a:lstStyle/>
          <a:p>
            <a:r>
              <a:rPr lang="it-IT" dirty="0"/>
              <a:t>22</a:t>
            </a:r>
          </a:p>
        </p:txBody>
      </p:sp>
      <p:sp>
        <p:nvSpPr>
          <p:cNvPr id="36" name="CasellaDiTesto 35">
            <a:extLst>
              <a:ext uri="{FF2B5EF4-FFF2-40B4-BE49-F238E27FC236}">
                <a16:creationId xmlns:a16="http://schemas.microsoft.com/office/drawing/2014/main" id="{BAA2DA20-4374-C4A5-1642-A6F42666D46B}"/>
              </a:ext>
            </a:extLst>
          </p:cNvPr>
          <p:cNvSpPr txBox="1"/>
          <p:nvPr/>
        </p:nvSpPr>
        <p:spPr>
          <a:xfrm>
            <a:off x="2534510" y="2409960"/>
            <a:ext cx="431528" cy="369332"/>
          </a:xfrm>
          <a:prstGeom prst="rect">
            <a:avLst/>
          </a:prstGeom>
          <a:noFill/>
        </p:spPr>
        <p:txBody>
          <a:bodyPr wrap="none" rtlCol="0">
            <a:spAutoFit/>
          </a:bodyPr>
          <a:lstStyle/>
          <a:p>
            <a:r>
              <a:rPr lang="it-IT" dirty="0"/>
              <a:t>16</a:t>
            </a:r>
          </a:p>
        </p:txBody>
      </p:sp>
      <p:pic>
        <p:nvPicPr>
          <p:cNvPr id="40" name="Immagine 39">
            <a:extLst>
              <a:ext uri="{FF2B5EF4-FFF2-40B4-BE49-F238E27FC236}">
                <a16:creationId xmlns:a16="http://schemas.microsoft.com/office/drawing/2014/main" id="{C88A8518-D785-75CD-7B12-06AF155342B2}"/>
              </a:ext>
            </a:extLst>
          </p:cNvPr>
          <p:cNvPicPr>
            <a:picLocks noChangeAspect="1"/>
          </p:cNvPicPr>
          <p:nvPr/>
        </p:nvPicPr>
        <p:blipFill>
          <a:blip r:embed="rId11"/>
          <a:stretch>
            <a:fillRect/>
          </a:stretch>
        </p:blipFill>
        <p:spPr>
          <a:xfrm>
            <a:off x="6667412" y="1447124"/>
            <a:ext cx="5190038" cy="3274002"/>
          </a:xfrm>
          <a:prstGeom prst="rect">
            <a:avLst/>
          </a:prstGeom>
          <a:ln w="12700">
            <a:solidFill>
              <a:schemeClr val="accent6">
                <a:lumMod val="75000"/>
              </a:schemeClr>
            </a:solidFill>
          </a:ln>
        </p:spPr>
      </p:pic>
      <p:sp>
        <p:nvSpPr>
          <p:cNvPr id="41" name="CasellaDiTesto 40">
            <a:extLst>
              <a:ext uri="{FF2B5EF4-FFF2-40B4-BE49-F238E27FC236}">
                <a16:creationId xmlns:a16="http://schemas.microsoft.com/office/drawing/2014/main" id="{99507791-1136-DAE2-88F8-8B335D461623}"/>
              </a:ext>
            </a:extLst>
          </p:cNvPr>
          <p:cNvSpPr txBox="1"/>
          <p:nvPr/>
        </p:nvSpPr>
        <p:spPr>
          <a:xfrm>
            <a:off x="6884556" y="2673975"/>
            <a:ext cx="2799509" cy="646331"/>
          </a:xfrm>
          <a:prstGeom prst="rect">
            <a:avLst/>
          </a:prstGeom>
          <a:solidFill>
            <a:schemeClr val="bg1"/>
          </a:solidFill>
        </p:spPr>
        <p:txBody>
          <a:bodyPr wrap="square" rtlCol="0">
            <a:spAutoFit/>
          </a:bodyPr>
          <a:lstStyle/>
          <a:p>
            <a:r>
              <a:rPr lang="it-IT" dirty="0">
                <a:latin typeface="Times New Roman" panose="02020603050405020304" pitchFamily="18" charset="0"/>
                <a:cs typeface="Times New Roman" panose="02020603050405020304" pitchFamily="18" charset="0"/>
              </a:rPr>
              <a:t>Coffey, JS</a:t>
            </a:r>
          </a:p>
          <a:p>
            <a:r>
              <a:rPr lang="it-IT" dirty="0" err="1">
                <a:latin typeface="Times New Roman" panose="02020603050405020304" pitchFamily="18" charset="0"/>
                <a:cs typeface="Times New Roman" panose="02020603050405020304" pitchFamily="18" charset="0"/>
              </a:rPr>
              <a:t>Mesentery</a:t>
            </a:r>
            <a:r>
              <a:rPr lang="it-IT" dirty="0">
                <a:latin typeface="Times New Roman" panose="02020603050405020304" pitchFamily="18" charset="0"/>
                <a:cs typeface="Times New Roman" panose="02020603050405020304" pitchFamily="18" charset="0"/>
              </a:rPr>
              <a:t>, Crohn</a:t>
            </a:r>
          </a:p>
        </p:txBody>
      </p:sp>
      <p:cxnSp>
        <p:nvCxnSpPr>
          <p:cNvPr id="45" name="Connettore dritto 44">
            <a:extLst>
              <a:ext uri="{FF2B5EF4-FFF2-40B4-BE49-F238E27FC236}">
                <a16:creationId xmlns:a16="http://schemas.microsoft.com/office/drawing/2014/main" id="{20E8FD45-BDB6-0A7E-E316-8805F0F55025}"/>
              </a:ext>
            </a:extLst>
          </p:cNvPr>
          <p:cNvCxnSpPr>
            <a:cxnSpLocks/>
          </p:cNvCxnSpPr>
          <p:nvPr/>
        </p:nvCxnSpPr>
        <p:spPr>
          <a:xfrm flipH="1">
            <a:off x="1971414" y="3361966"/>
            <a:ext cx="95843" cy="93716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287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2944-F035-3994-B457-379FDD35D6AA}"/>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999EA57F-F6B7-DF54-9228-51F4F2F04E07}"/>
              </a:ext>
            </a:extLst>
          </p:cNvPr>
          <p:cNvPicPr>
            <a:picLocks noChangeAspect="1"/>
          </p:cNvPicPr>
          <p:nvPr/>
        </p:nvPicPr>
        <p:blipFill>
          <a:blip r:embed="rId2"/>
          <a:stretch>
            <a:fillRect/>
          </a:stretch>
        </p:blipFill>
        <p:spPr>
          <a:xfrm>
            <a:off x="11357509" y="6087762"/>
            <a:ext cx="716482" cy="639853"/>
          </a:xfrm>
          <a:prstGeom prst="rect">
            <a:avLst/>
          </a:prstGeom>
        </p:spPr>
      </p:pic>
      <p:sp>
        <p:nvSpPr>
          <p:cNvPr id="8" name="CasellaDiTesto 7">
            <a:extLst>
              <a:ext uri="{FF2B5EF4-FFF2-40B4-BE49-F238E27FC236}">
                <a16:creationId xmlns:a16="http://schemas.microsoft.com/office/drawing/2014/main" id="{E89E486E-FEBC-52C1-9A8B-15EE659236A3}"/>
              </a:ext>
            </a:extLst>
          </p:cNvPr>
          <p:cNvSpPr txBox="1"/>
          <p:nvPr/>
        </p:nvSpPr>
        <p:spPr>
          <a:xfrm>
            <a:off x="8807116" y="1925053"/>
            <a:ext cx="184731" cy="369332"/>
          </a:xfrm>
          <a:prstGeom prst="rect">
            <a:avLst/>
          </a:prstGeom>
          <a:noFill/>
        </p:spPr>
        <p:txBody>
          <a:bodyPr wrap="none" rtlCol="0">
            <a:spAutoFit/>
          </a:bodyPr>
          <a:lstStyle/>
          <a:p>
            <a:endParaRPr lang="it-IT" dirty="0"/>
          </a:p>
        </p:txBody>
      </p:sp>
      <mc:AlternateContent xmlns:mc="http://schemas.openxmlformats.org/markup-compatibility/2006" xmlns:p14="http://schemas.microsoft.com/office/powerpoint/2010/main">
        <mc:Choice Requires="p14">
          <p:contentPart p14:bwMode="auto" r:id="rId3">
            <p14:nvContentPartPr>
              <p14:cNvPr id="15" name="Input penna 14">
                <a:extLst>
                  <a:ext uri="{FF2B5EF4-FFF2-40B4-BE49-F238E27FC236}">
                    <a16:creationId xmlns:a16="http://schemas.microsoft.com/office/drawing/2014/main" id="{560FBCFD-4C9F-8CC0-92C4-5480085D74E9}"/>
                  </a:ext>
                </a:extLst>
              </p14:cNvPr>
              <p14:cNvContentPartPr/>
              <p14:nvPr/>
            </p14:nvContentPartPr>
            <p14:xfrm>
              <a:off x="2453060" y="5857872"/>
              <a:ext cx="246960" cy="301320"/>
            </p14:xfrm>
          </p:contentPart>
        </mc:Choice>
        <mc:Fallback xmlns="">
          <p:pic>
            <p:nvPicPr>
              <p:cNvPr id="15" name="Input penna 14">
                <a:extLst>
                  <a:ext uri="{FF2B5EF4-FFF2-40B4-BE49-F238E27FC236}">
                    <a16:creationId xmlns:a16="http://schemas.microsoft.com/office/drawing/2014/main" id="{560FBCFD-4C9F-8CC0-92C4-5480085D74E9}"/>
                  </a:ext>
                </a:extLst>
              </p:cNvPr>
              <p:cNvPicPr/>
              <p:nvPr/>
            </p:nvPicPr>
            <p:blipFill>
              <a:blip r:embed="rId4"/>
              <a:stretch>
                <a:fillRect/>
              </a:stretch>
            </p:blipFill>
            <p:spPr>
              <a:xfrm>
                <a:off x="2363060" y="5677657"/>
                <a:ext cx="426600" cy="66139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put penna 15">
                <a:extLst>
                  <a:ext uri="{FF2B5EF4-FFF2-40B4-BE49-F238E27FC236}">
                    <a16:creationId xmlns:a16="http://schemas.microsoft.com/office/drawing/2014/main" id="{218F16F5-9B05-DE34-7AB7-88D46A2C43F0}"/>
                  </a:ext>
                </a:extLst>
              </p14:cNvPr>
              <p14:cNvContentPartPr/>
              <p14:nvPr/>
            </p14:nvContentPartPr>
            <p14:xfrm>
              <a:off x="2485820" y="5804232"/>
              <a:ext cx="33480" cy="113400"/>
            </p14:xfrm>
          </p:contentPart>
        </mc:Choice>
        <mc:Fallback xmlns="">
          <p:pic>
            <p:nvPicPr>
              <p:cNvPr id="16" name="Input penna 15">
                <a:extLst>
                  <a:ext uri="{FF2B5EF4-FFF2-40B4-BE49-F238E27FC236}">
                    <a16:creationId xmlns:a16="http://schemas.microsoft.com/office/drawing/2014/main" id="{218F16F5-9B05-DE34-7AB7-88D46A2C43F0}"/>
                  </a:ext>
                </a:extLst>
              </p:cNvPr>
              <p:cNvPicPr/>
              <p:nvPr/>
            </p:nvPicPr>
            <p:blipFill>
              <a:blip r:embed="rId6"/>
              <a:stretch>
                <a:fillRect/>
              </a:stretch>
            </p:blipFill>
            <p:spPr>
              <a:xfrm>
                <a:off x="2395820" y="5624232"/>
                <a:ext cx="213120" cy="473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put penna 16">
                <a:extLst>
                  <a:ext uri="{FF2B5EF4-FFF2-40B4-BE49-F238E27FC236}">
                    <a16:creationId xmlns:a16="http://schemas.microsoft.com/office/drawing/2014/main" id="{8F54C5BE-9F79-B3D1-7CC2-000AB9F745F7}"/>
                  </a:ext>
                </a:extLst>
              </p14:cNvPr>
              <p14:cNvContentPartPr/>
              <p14:nvPr/>
            </p14:nvContentPartPr>
            <p14:xfrm>
              <a:off x="1888940" y="5560152"/>
              <a:ext cx="526320" cy="271080"/>
            </p14:xfrm>
          </p:contentPart>
        </mc:Choice>
        <mc:Fallback xmlns="">
          <p:pic>
            <p:nvPicPr>
              <p:cNvPr id="17" name="Input penna 16">
                <a:extLst>
                  <a:ext uri="{FF2B5EF4-FFF2-40B4-BE49-F238E27FC236}">
                    <a16:creationId xmlns:a16="http://schemas.microsoft.com/office/drawing/2014/main" id="{8F54C5BE-9F79-B3D1-7CC2-000AB9F745F7}"/>
                  </a:ext>
                </a:extLst>
              </p:cNvPr>
              <p:cNvPicPr/>
              <p:nvPr/>
            </p:nvPicPr>
            <p:blipFill>
              <a:blip r:embed="rId8"/>
              <a:stretch>
                <a:fillRect/>
              </a:stretch>
            </p:blipFill>
            <p:spPr>
              <a:xfrm>
                <a:off x="1798940" y="5380152"/>
                <a:ext cx="705960" cy="630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put penna 17">
                <a:extLst>
                  <a:ext uri="{FF2B5EF4-FFF2-40B4-BE49-F238E27FC236}">
                    <a16:creationId xmlns:a16="http://schemas.microsoft.com/office/drawing/2014/main" id="{D1BC313E-2CA9-A78F-6432-4AF159015515}"/>
                  </a:ext>
                </a:extLst>
              </p14:cNvPr>
              <p14:cNvContentPartPr/>
              <p14:nvPr/>
            </p14:nvContentPartPr>
            <p14:xfrm>
              <a:off x="1353980" y="5459352"/>
              <a:ext cx="1137600" cy="851760"/>
            </p14:xfrm>
          </p:contentPart>
        </mc:Choice>
        <mc:Fallback xmlns="">
          <p:pic>
            <p:nvPicPr>
              <p:cNvPr id="18" name="Input penna 17">
                <a:extLst>
                  <a:ext uri="{FF2B5EF4-FFF2-40B4-BE49-F238E27FC236}">
                    <a16:creationId xmlns:a16="http://schemas.microsoft.com/office/drawing/2014/main" id="{D1BC313E-2CA9-A78F-6432-4AF159015515}"/>
                  </a:ext>
                </a:extLst>
              </p:cNvPr>
              <p:cNvPicPr/>
              <p:nvPr/>
            </p:nvPicPr>
            <p:blipFill>
              <a:blip r:embed="rId10"/>
              <a:stretch>
                <a:fillRect/>
              </a:stretch>
            </p:blipFill>
            <p:spPr>
              <a:xfrm>
                <a:off x="1263980" y="5279352"/>
                <a:ext cx="1317240" cy="1211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put penna 18">
                <a:extLst>
                  <a:ext uri="{FF2B5EF4-FFF2-40B4-BE49-F238E27FC236}">
                    <a16:creationId xmlns:a16="http://schemas.microsoft.com/office/drawing/2014/main" id="{530025BC-C667-E547-A6C6-2CE407E42C28}"/>
                  </a:ext>
                </a:extLst>
              </p14:cNvPr>
              <p14:cNvContentPartPr/>
              <p14:nvPr/>
            </p14:nvContentPartPr>
            <p14:xfrm>
              <a:off x="1345340" y="5425512"/>
              <a:ext cx="370800" cy="40680"/>
            </p14:xfrm>
          </p:contentPart>
        </mc:Choice>
        <mc:Fallback xmlns="">
          <p:pic>
            <p:nvPicPr>
              <p:cNvPr id="19" name="Input penna 18">
                <a:extLst>
                  <a:ext uri="{FF2B5EF4-FFF2-40B4-BE49-F238E27FC236}">
                    <a16:creationId xmlns:a16="http://schemas.microsoft.com/office/drawing/2014/main" id="{530025BC-C667-E547-A6C6-2CE407E42C28}"/>
                  </a:ext>
                </a:extLst>
              </p:cNvPr>
              <p:cNvPicPr/>
              <p:nvPr/>
            </p:nvPicPr>
            <p:blipFill>
              <a:blip r:embed="rId12"/>
              <a:stretch>
                <a:fillRect/>
              </a:stretch>
            </p:blipFill>
            <p:spPr>
              <a:xfrm>
                <a:off x="1291340" y="5316548"/>
                <a:ext cx="478440" cy="25824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put penna 19">
                <a:extLst>
                  <a:ext uri="{FF2B5EF4-FFF2-40B4-BE49-F238E27FC236}">
                    <a16:creationId xmlns:a16="http://schemas.microsoft.com/office/drawing/2014/main" id="{37692BEE-3762-B1F7-788A-754DF433A3F5}"/>
                  </a:ext>
                </a:extLst>
              </p14:cNvPr>
              <p14:cNvContentPartPr/>
              <p14:nvPr/>
            </p14:nvContentPartPr>
            <p14:xfrm>
              <a:off x="1474940" y="5503632"/>
              <a:ext cx="574920" cy="71280"/>
            </p14:xfrm>
          </p:contentPart>
        </mc:Choice>
        <mc:Fallback xmlns="">
          <p:pic>
            <p:nvPicPr>
              <p:cNvPr id="20" name="Input penna 19">
                <a:extLst>
                  <a:ext uri="{FF2B5EF4-FFF2-40B4-BE49-F238E27FC236}">
                    <a16:creationId xmlns:a16="http://schemas.microsoft.com/office/drawing/2014/main" id="{37692BEE-3762-B1F7-788A-754DF433A3F5}"/>
                  </a:ext>
                </a:extLst>
              </p:cNvPr>
              <p:cNvPicPr/>
              <p:nvPr/>
            </p:nvPicPr>
            <p:blipFill>
              <a:blip r:embed="rId14"/>
              <a:stretch>
                <a:fillRect/>
              </a:stretch>
            </p:blipFill>
            <p:spPr>
              <a:xfrm>
                <a:off x="1420940" y="5395632"/>
                <a:ext cx="68256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put penna 20">
                <a:extLst>
                  <a:ext uri="{FF2B5EF4-FFF2-40B4-BE49-F238E27FC236}">
                    <a16:creationId xmlns:a16="http://schemas.microsoft.com/office/drawing/2014/main" id="{23602AFD-F853-DC6A-96B7-F4F74FAC4B76}"/>
                  </a:ext>
                </a:extLst>
              </p14:cNvPr>
              <p14:cNvContentPartPr/>
              <p14:nvPr/>
            </p14:nvContentPartPr>
            <p14:xfrm>
              <a:off x="1394300" y="5549712"/>
              <a:ext cx="1211760" cy="868320"/>
            </p14:xfrm>
          </p:contentPart>
        </mc:Choice>
        <mc:Fallback xmlns="">
          <p:pic>
            <p:nvPicPr>
              <p:cNvPr id="21" name="Input penna 20">
                <a:extLst>
                  <a:ext uri="{FF2B5EF4-FFF2-40B4-BE49-F238E27FC236}">
                    <a16:creationId xmlns:a16="http://schemas.microsoft.com/office/drawing/2014/main" id="{23602AFD-F853-DC6A-96B7-F4F74FAC4B76}"/>
                  </a:ext>
                </a:extLst>
              </p:cNvPr>
              <p:cNvPicPr/>
              <p:nvPr/>
            </p:nvPicPr>
            <p:blipFill>
              <a:blip r:embed="rId16"/>
              <a:stretch>
                <a:fillRect/>
              </a:stretch>
            </p:blipFill>
            <p:spPr>
              <a:xfrm>
                <a:off x="1340300" y="5441667"/>
                <a:ext cx="1319400" cy="108404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Input penna 21">
                <a:extLst>
                  <a:ext uri="{FF2B5EF4-FFF2-40B4-BE49-F238E27FC236}">
                    <a16:creationId xmlns:a16="http://schemas.microsoft.com/office/drawing/2014/main" id="{F0401B72-7E77-E267-FCF2-C9E0297FF75F}"/>
                  </a:ext>
                </a:extLst>
              </p14:cNvPr>
              <p14:cNvContentPartPr/>
              <p14:nvPr/>
            </p14:nvContentPartPr>
            <p14:xfrm>
              <a:off x="1319420" y="5450352"/>
              <a:ext cx="1555920" cy="834120"/>
            </p14:xfrm>
          </p:contentPart>
        </mc:Choice>
        <mc:Fallback xmlns="">
          <p:pic>
            <p:nvPicPr>
              <p:cNvPr id="22" name="Input penna 21">
                <a:extLst>
                  <a:ext uri="{FF2B5EF4-FFF2-40B4-BE49-F238E27FC236}">
                    <a16:creationId xmlns:a16="http://schemas.microsoft.com/office/drawing/2014/main" id="{F0401B72-7E77-E267-FCF2-C9E0297FF75F}"/>
                  </a:ext>
                </a:extLst>
              </p:cNvPr>
              <p:cNvPicPr/>
              <p:nvPr/>
            </p:nvPicPr>
            <p:blipFill>
              <a:blip r:embed="rId18"/>
              <a:stretch>
                <a:fillRect/>
              </a:stretch>
            </p:blipFill>
            <p:spPr>
              <a:xfrm>
                <a:off x="1265420" y="5342305"/>
                <a:ext cx="1663560" cy="104985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put penna 22">
                <a:extLst>
                  <a:ext uri="{FF2B5EF4-FFF2-40B4-BE49-F238E27FC236}">
                    <a16:creationId xmlns:a16="http://schemas.microsoft.com/office/drawing/2014/main" id="{EB2D317D-BB90-7A72-84E6-23F60F24D37E}"/>
                  </a:ext>
                </a:extLst>
              </p14:cNvPr>
              <p14:cNvContentPartPr/>
              <p14:nvPr/>
            </p14:nvContentPartPr>
            <p14:xfrm>
              <a:off x="1252100" y="5450352"/>
              <a:ext cx="1353240" cy="945720"/>
            </p14:xfrm>
          </p:contentPart>
        </mc:Choice>
        <mc:Fallback xmlns="">
          <p:pic>
            <p:nvPicPr>
              <p:cNvPr id="23" name="Input penna 22">
                <a:extLst>
                  <a:ext uri="{FF2B5EF4-FFF2-40B4-BE49-F238E27FC236}">
                    <a16:creationId xmlns:a16="http://schemas.microsoft.com/office/drawing/2014/main" id="{EB2D317D-BB90-7A72-84E6-23F60F24D37E}"/>
                  </a:ext>
                </a:extLst>
              </p:cNvPr>
              <p:cNvPicPr/>
              <p:nvPr/>
            </p:nvPicPr>
            <p:blipFill>
              <a:blip r:embed="rId20"/>
              <a:stretch>
                <a:fillRect/>
              </a:stretch>
            </p:blipFill>
            <p:spPr>
              <a:xfrm>
                <a:off x="1216110" y="5414352"/>
                <a:ext cx="1424861" cy="1017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put penna 23">
                <a:extLst>
                  <a:ext uri="{FF2B5EF4-FFF2-40B4-BE49-F238E27FC236}">
                    <a16:creationId xmlns:a16="http://schemas.microsoft.com/office/drawing/2014/main" id="{35AF3C0F-A8B9-D7D5-D679-CBA5C87C2211}"/>
                  </a:ext>
                </a:extLst>
              </p14:cNvPr>
              <p14:cNvContentPartPr/>
              <p14:nvPr/>
            </p14:nvContentPartPr>
            <p14:xfrm>
              <a:off x="6226940" y="5598312"/>
              <a:ext cx="99720" cy="771840"/>
            </p14:xfrm>
          </p:contentPart>
        </mc:Choice>
        <mc:Fallback xmlns="">
          <p:pic>
            <p:nvPicPr>
              <p:cNvPr id="24" name="Input penna 23">
                <a:extLst>
                  <a:ext uri="{FF2B5EF4-FFF2-40B4-BE49-F238E27FC236}">
                    <a16:creationId xmlns:a16="http://schemas.microsoft.com/office/drawing/2014/main" id="{35AF3C0F-A8B9-D7D5-D679-CBA5C87C2211}"/>
                  </a:ext>
                </a:extLst>
              </p:cNvPr>
              <p:cNvPicPr/>
              <p:nvPr/>
            </p:nvPicPr>
            <p:blipFill>
              <a:blip r:embed="rId22"/>
              <a:stretch>
                <a:fillRect/>
              </a:stretch>
            </p:blipFill>
            <p:spPr>
              <a:xfrm>
                <a:off x="6190940" y="5562295"/>
                <a:ext cx="171360" cy="843513"/>
              </a:xfrm>
              <a:prstGeom prst="rect">
                <a:avLst/>
              </a:prstGeom>
            </p:spPr>
          </p:pic>
        </mc:Fallback>
      </mc:AlternateContent>
      <p:pic>
        <p:nvPicPr>
          <p:cNvPr id="5" name="Immagine 4" descr="Immagine che contiene testo, schermata, Carattere, linea&#10;&#10;Il contenuto generato dall'IA potrebbe non essere corretto.">
            <a:extLst>
              <a:ext uri="{FF2B5EF4-FFF2-40B4-BE49-F238E27FC236}">
                <a16:creationId xmlns:a16="http://schemas.microsoft.com/office/drawing/2014/main" id="{802A74A2-A050-D1F8-6BA4-2C32338F8EC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662063" y="93643"/>
            <a:ext cx="7772400" cy="2596329"/>
          </a:xfrm>
          <a:prstGeom prst="rect">
            <a:avLst/>
          </a:prstGeom>
        </p:spPr>
      </p:pic>
      <p:pic>
        <p:nvPicPr>
          <p:cNvPr id="3" name="Immagine 2" descr="Immagine che contiene testo, ricevuta&#10;&#10;Il contenuto generato dall'IA potrebbe non essere corretto.">
            <a:extLst>
              <a:ext uri="{FF2B5EF4-FFF2-40B4-BE49-F238E27FC236}">
                <a16:creationId xmlns:a16="http://schemas.microsoft.com/office/drawing/2014/main" id="{55703478-7D43-A89E-1DF4-29069337749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5400000">
            <a:off x="2379338" y="-1995784"/>
            <a:ext cx="5716589" cy="9829802"/>
          </a:xfrm>
          <a:prstGeom prst="rect">
            <a:avLst/>
          </a:prstGeom>
        </p:spPr>
      </p:pic>
    </p:spTree>
    <p:extLst>
      <p:ext uri="{BB962C8B-B14F-4D97-AF65-F5344CB8AC3E}">
        <p14:creationId xmlns:p14="http://schemas.microsoft.com/office/powerpoint/2010/main" val="2409163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63327-3D72-996B-F856-C47723E886D3}"/>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E758A300-EDFF-8372-93B5-0DEEF4928FCA}"/>
              </a:ext>
            </a:extLst>
          </p:cNvPr>
          <p:cNvPicPr>
            <a:picLocks noChangeAspect="1"/>
          </p:cNvPicPr>
          <p:nvPr/>
        </p:nvPicPr>
        <p:blipFill>
          <a:blip r:embed="rId2"/>
          <a:stretch>
            <a:fillRect/>
          </a:stretch>
        </p:blipFill>
        <p:spPr>
          <a:xfrm>
            <a:off x="11357509" y="6087762"/>
            <a:ext cx="716482" cy="639853"/>
          </a:xfrm>
          <a:prstGeom prst="rect">
            <a:avLst/>
          </a:prstGeom>
        </p:spPr>
      </p:pic>
      <p:sp>
        <p:nvSpPr>
          <p:cNvPr id="8" name="CasellaDiTesto 7">
            <a:extLst>
              <a:ext uri="{FF2B5EF4-FFF2-40B4-BE49-F238E27FC236}">
                <a16:creationId xmlns:a16="http://schemas.microsoft.com/office/drawing/2014/main" id="{636EC8CD-D4C1-C33E-3372-0C4C6077E53C}"/>
              </a:ext>
            </a:extLst>
          </p:cNvPr>
          <p:cNvSpPr txBox="1"/>
          <p:nvPr/>
        </p:nvSpPr>
        <p:spPr>
          <a:xfrm>
            <a:off x="8807116" y="1925053"/>
            <a:ext cx="184731" cy="369332"/>
          </a:xfrm>
          <a:prstGeom prst="rect">
            <a:avLst/>
          </a:prstGeom>
          <a:noFill/>
        </p:spPr>
        <p:txBody>
          <a:bodyPr wrap="none" rtlCol="0">
            <a:spAutoFit/>
          </a:bodyPr>
          <a:lstStyle/>
          <a:p>
            <a:endParaRPr lang="it-IT" dirty="0"/>
          </a:p>
        </p:txBody>
      </p:sp>
      <mc:AlternateContent xmlns:mc="http://schemas.openxmlformats.org/markup-compatibility/2006" xmlns:p14="http://schemas.microsoft.com/office/powerpoint/2010/main">
        <mc:Choice Requires="p14">
          <p:contentPart p14:bwMode="auto" r:id="rId3">
            <p14:nvContentPartPr>
              <p14:cNvPr id="15" name="Input penna 14">
                <a:extLst>
                  <a:ext uri="{FF2B5EF4-FFF2-40B4-BE49-F238E27FC236}">
                    <a16:creationId xmlns:a16="http://schemas.microsoft.com/office/drawing/2014/main" id="{43BD0527-1DE2-F27D-B923-1DA256E549B2}"/>
                  </a:ext>
                </a:extLst>
              </p14:cNvPr>
              <p14:cNvContentPartPr/>
              <p14:nvPr/>
            </p14:nvContentPartPr>
            <p14:xfrm>
              <a:off x="2453060" y="5857872"/>
              <a:ext cx="246960" cy="301320"/>
            </p14:xfrm>
          </p:contentPart>
        </mc:Choice>
        <mc:Fallback xmlns="">
          <p:pic>
            <p:nvPicPr>
              <p:cNvPr id="15" name="Input penna 14">
                <a:extLst>
                  <a:ext uri="{FF2B5EF4-FFF2-40B4-BE49-F238E27FC236}">
                    <a16:creationId xmlns:a16="http://schemas.microsoft.com/office/drawing/2014/main" id="{43BD0527-1DE2-F27D-B923-1DA256E549B2}"/>
                  </a:ext>
                </a:extLst>
              </p:cNvPr>
              <p:cNvPicPr/>
              <p:nvPr/>
            </p:nvPicPr>
            <p:blipFill>
              <a:blip r:embed="rId4"/>
              <a:stretch>
                <a:fillRect/>
              </a:stretch>
            </p:blipFill>
            <p:spPr>
              <a:xfrm>
                <a:off x="2363060" y="5677657"/>
                <a:ext cx="426600" cy="66139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put penna 15">
                <a:extLst>
                  <a:ext uri="{FF2B5EF4-FFF2-40B4-BE49-F238E27FC236}">
                    <a16:creationId xmlns:a16="http://schemas.microsoft.com/office/drawing/2014/main" id="{E622916C-F2C6-CCDA-D502-3776E6183796}"/>
                  </a:ext>
                </a:extLst>
              </p14:cNvPr>
              <p14:cNvContentPartPr/>
              <p14:nvPr/>
            </p14:nvContentPartPr>
            <p14:xfrm>
              <a:off x="2485820" y="5804232"/>
              <a:ext cx="33480" cy="113400"/>
            </p14:xfrm>
          </p:contentPart>
        </mc:Choice>
        <mc:Fallback xmlns="">
          <p:pic>
            <p:nvPicPr>
              <p:cNvPr id="16" name="Input penna 15">
                <a:extLst>
                  <a:ext uri="{FF2B5EF4-FFF2-40B4-BE49-F238E27FC236}">
                    <a16:creationId xmlns:a16="http://schemas.microsoft.com/office/drawing/2014/main" id="{E622916C-F2C6-CCDA-D502-3776E6183796}"/>
                  </a:ext>
                </a:extLst>
              </p:cNvPr>
              <p:cNvPicPr/>
              <p:nvPr/>
            </p:nvPicPr>
            <p:blipFill>
              <a:blip r:embed="rId6"/>
              <a:stretch>
                <a:fillRect/>
              </a:stretch>
            </p:blipFill>
            <p:spPr>
              <a:xfrm>
                <a:off x="2395820" y="5624232"/>
                <a:ext cx="213120" cy="473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put penna 16">
                <a:extLst>
                  <a:ext uri="{FF2B5EF4-FFF2-40B4-BE49-F238E27FC236}">
                    <a16:creationId xmlns:a16="http://schemas.microsoft.com/office/drawing/2014/main" id="{7B0B1C73-C1A3-4091-0603-7EF183E25D70}"/>
                  </a:ext>
                </a:extLst>
              </p14:cNvPr>
              <p14:cNvContentPartPr/>
              <p14:nvPr/>
            </p14:nvContentPartPr>
            <p14:xfrm>
              <a:off x="1888940" y="5560152"/>
              <a:ext cx="526320" cy="271080"/>
            </p14:xfrm>
          </p:contentPart>
        </mc:Choice>
        <mc:Fallback xmlns="">
          <p:pic>
            <p:nvPicPr>
              <p:cNvPr id="17" name="Input penna 16">
                <a:extLst>
                  <a:ext uri="{FF2B5EF4-FFF2-40B4-BE49-F238E27FC236}">
                    <a16:creationId xmlns:a16="http://schemas.microsoft.com/office/drawing/2014/main" id="{7B0B1C73-C1A3-4091-0603-7EF183E25D70}"/>
                  </a:ext>
                </a:extLst>
              </p:cNvPr>
              <p:cNvPicPr/>
              <p:nvPr/>
            </p:nvPicPr>
            <p:blipFill>
              <a:blip r:embed="rId8"/>
              <a:stretch>
                <a:fillRect/>
              </a:stretch>
            </p:blipFill>
            <p:spPr>
              <a:xfrm>
                <a:off x="1798940" y="5380152"/>
                <a:ext cx="705960" cy="630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put penna 17">
                <a:extLst>
                  <a:ext uri="{FF2B5EF4-FFF2-40B4-BE49-F238E27FC236}">
                    <a16:creationId xmlns:a16="http://schemas.microsoft.com/office/drawing/2014/main" id="{E1BFED0A-AD9D-F199-E5FA-925777513DBB}"/>
                  </a:ext>
                </a:extLst>
              </p14:cNvPr>
              <p14:cNvContentPartPr/>
              <p14:nvPr/>
            </p14:nvContentPartPr>
            <p14:xfrm>
              <a:off x="1353980" y="5459352"/>
              <a:ext cx="1137600" cy="851760"/>
            </p14:xfrm>
          </p:contentPart>
        </mc:Choice>
        <mc:Fallback xmlns="">
          <p:pic>
            <p:nvPicPr>
              <p:cNvPr id="18" name="Input penna 17">
                <a:extLst>
                  <a:ext uri="{FF2B5EF4-FFF2-40B4-BE49-F238E27FC236}">
                    <a16:creationId xmlns:a16="http://schemas.microsoft.com/office/drawing/2014/main" id="{E1BFED0A-AD9D-F199-E5FA-925777513DBB}"/>
                  </a:ext>
                </a:extLst>
              </p:cNvPr>
              <p:cNvPicPr/>
              <p:nvPr/>
            </p:nvPicPr>
            <p:blipFill>
              <a:blip r:embed="rId10"/>
              <a:stretch>
                <a:fillRect/>
              </a:stretch>
            </p:blipFill>
            <p:spPr>
              <a:xfrm>
                <a:off x="1263980" y="5279352"/>
                <a:ext cx="1317240" cy="1211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put penna 18">
                <a:extLst>
                  <a:ext uri="{FF2B5EF4-FFF2-40B4-BE49-F238E27FC236}">
                    <a16:creationId xmlns:a16="http://schemas.microsoft.com/office/drawing/2014/main" id="{6B8C2E39-0EF9-3942-F850-2DDC0EA020CB}"/>
                  </a:ext>
                </a:extLst>
              </p14:cNvPr>
              <p14:cNvContentPartPr/>
              <p14:nvPr/>
            </p14:nvContentPartPr>
            <p14:xfrm>
              <a:off x="1345340" y="5425512"/>
              <a:ext cx="370800" cy="40680"/>
            </p14:xfrm>
          </p:contentPart>
        </mc:Choice>
        <mc:Fallback xmlns="">
          <p:pic>
            <p:nvPicPr>
              <p:cNvPr id="19" name="Input penna 18">
                <a:extLst>
                  <a:ext uri="{FF2B5EF4-FFF2-40B4-BE49-F238E27FC236}">
                    <a16:creationId xmlns:a16="http://schemas.microsoft.com/office/drawing/2014/main" id="{6B8C2E39-0EF9-3942-F850-2DDC0EA020CB}"/>
                  </a:ext>
                </a:extLst>
              </p:cNvPr>
              <p:cNvPicPr/>
              <p:nvPr/>
            </p:nvPicPr>
            <p:blipFill>
              <a:blip r:embed="rId12"/>
              <a:stretch>
                <a:fillRect/>
              </a:stretch>
            </p:blipFill>
            <p:spPr>
              <a:xfrm>
                <a:off x="1291340" y="5316548"/>
                <a:ext cx="478440" cy="25824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put penna 19">
                <a:extLst>
                  <a:ext uri="{FF2B5EF4-FFF2-40B4-BE49-F238E27FC236}">
                    <a16:creationId xmlns:a16="http://schemas.microsoft.com/office/drawing/2014/main" id="{1F5814F3-9933-DE2B-467D-D32F52F1FCEA}"/>
                  </a:ext>
                </a:extLst>
              </p14:cNvPr>
              <p14:cNvContentPartPr/>
              <p14:nvPr/>
            </p14:nvContentPartPr>
            <p14:xfrm>
              <a:off x="1474940" y="5503632"/>
              <a:ext cx="574920" cy="71280"/>
            </p14:xfrm>
          </p:contentPart>
        </mc:Choice>
        <mc:Fallback xmlns="">
          <p:pic>
            <p:nvPicPr>
              <p:cNvPr id="20" name="Input penna 19">
                <a:extLst>
                  <a:ext uri="{FF2B5EF4-FFF2-40B4-BE49-F238E27FC236}">
                    <a16:creationId xmlns:a16="http://schemas.microsoft.com/office/drawing/2014/main" id="{1F5814F3-9933-DE2B-467D-D32F52F1FCEA}"/>
                  </a:ext>
                </a:extLst>
              </p:cNvPr>
              <p:cNvPicPr/>
              <p:nvPr/>
            </p:nvPicPr>
            <p:blipFill>
              <a:blip r:embed="rId14"/>
              <a:stretch>
                <a:fillRect/>
              </a:stretch>
            </p:blipFill>
            <p:spPr>
              <a:xfrm>
                <a:off x="1420940" y="5395632"/>
                <a:ext cx="68256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put penna 20">
                <a:extLst>
                  <a:ext uri="{FF2B5EF4-FFF2-40B4-BE49-F238E27FC236}">
                    <a16:creationId xmlns:a16="http://schemas.microsoft.com/office/drawing/2014/main" id="{9560FBC5-F797-9594-D9D2-674EFD8FAC8E}"/>
                  </a:ext>
                </a:extLst>
              </p14:cNvPr>
              <p14:cNvContentPartPr/>
              <p14:nvPr/>
            </p14:nvContentPartPr>
            <p14:xfrm>
              <a:off x="1394300" y="5549712"/>
              <a:ext cx="1211760" cy="868320"/>
            </p14:xfrm>
          </p:contentPart>
        </mc:Choice>
        <mc:Fallback xmlns="">
          <p:pic>
            <p:nvPicPr>
              <p:cNvPr id="21" name="Input penna 20">
                <a:extLst>
                  <a:ext uri="{FF2B5EF4-FFF2-40B4-BE49-F238E27FC236}">
                    <a16:creationId xmlns:a16="http://schemas.microsoft.com/office/drawing/2014/main" id="{9560FBC5-F797-9594-D9D2-674EFD8FAC8E}"/>
                  </a:ext>
                </a:extLst>
              </p:cNvPr>
              <p:cNvPicPr/>
              <p:nvPr/>
            </p:nvPicPr>
            <p:blipFill>
              <a:blip r:embed="rId16"/>
              <a:stretch>
                <a:fillRect/>
              </a:stretch>
            </p:blipFill>
            <p:spPr>
              <a:xfrm>
                <a:off x="1340300" y="5441667"/>
                <a:ext cx="1319400" cy="108404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Input penna 21">
                <a:extLst>
                  <a:ext uri="{FF2B5EF4-FFF2-40B4-BE49-F238E27FC236}">
                    <a16:creationId xmlns:a16="http://schemas.microsoft.com/office/drawing/2014/main" id="{98B621EE-31E9-AFF5-47BA-F9636C5E92F8}"/>
                  </a:ext>
                </a:extLst>
              </p14:cNvPr>
              <p14:cNvContentPartPr/>
              <p14:nvPr/>
            </p14:nvContentPartPr>
            <p14:xfrm>
              <a:off x="1319420" y="5450352"/>
              <a:ext cx="1555920" cy="834120"/>
            </p14:xfrm>
          </p:contentPart>
        </mc:Choice>
        <mc:Fallback xmlns="">
          <p:pic>
            <p:nvPicPr>
              <p:cNvPr id="22" name="Input penna 21">
                <a:extLst>
                  <a:ext uri="{FF2B5EF4-FFF2-40B4-BE49-F238E27FC236}">
                    <a16:creationId xmlns:a16="http://schemas.microsoft.com/office/drawing/2014/main" id="{98B621EE-31E9-AFF5-47BA-F9636C5E92F8}"/>
                  </a:ext>
                </a:extLst>
              </p:cNvPr>
              <p:cNvPicPr/>
              <p:nvPr/>
            </p:nvPicPr>
            <p:blipFill>
              <a:blip r:embed="rId18"/>
              <a:stretch>
                <a:fillRect/>
              </a:stretch>
            </p:blipFill>
            <p:spPr>
              <a:xfrm>
                <a:off x="1265420" y="5342305"/>
                <a:ext cx="1663560" cy="104985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put penna 22">
                <a:extLst>
                  <a:ext uri="{FF2B5EF4-FFF2-40B4-BE49-F238E27FC236}">
                    <a16:creationId xmlns:a16="http://schemas.microsoft.com/office/drawing/2014/main" id="{564F0433-BE27-E626-008D-689DFC228900}"/>
                  </a:ext>
                </a:extLst>
              </p14:cNvPr>
              <p14:cNvContentPartPr/>
              <p14:nvPr/>
            </p14:nvContentPartPr>
            <p14:xfrm>
              <a:off x="1252100" y="5450352"/>
              <a:ext cx="1353240" cy="945720"/>
            </p14:xfrm>
          </p:contentPart>
        </mc:Choice>
        <mc:Fallback xmlns="">
          <p:pic>
            <p:nvPicPr>
              <p:cNvPr id="23" name="Input penna 22">
                <a:extLst>
                  <a:ext uri="{FF2B5EF4-FFF2-40B4-BE49-F238E27FC236}">
                    <a16:creationId xmlns:a16="http://schemas.microsoft.com/office/drawing/2014/main" id="{564F0433-BE27-E626-008D-689DFC228900}"/>
                  </a:ext>
                </a:extLst>
              </p:cNvPr>
              <p:cNvPicPr/>
              <p:nvPr/>
            </p:nvPicPr>
            <p:blipFill>
              <a:blip r:embed="rId20"/>
              <a:stretch>
                <a:fillRect/>
              </a:stretch>
            </p:blipFill>
            <p:spPr>
              <a:xfrm>
                <a:off x="1216110" y="5414352"/>
                <a:ext cx="1424861" cy="1017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put penna 23">
                <a:extLst>
                  <a:ext uri="{FF2B5EF4-FFF2-40B4-BE49-F238E27FC236}">
                    <a16:creationId xmlns:a16="http://schemas.microsoft.com/office/drawing/2014/main" id="{C726E331-5B78-14E2-BBB1-6D1031F03DD8}"/>
                  </a:ext>
                </a:extLst>
              </p14:cNvPr>
              <p14:cNvContentPartPr/>
              <p14:nvPr/>
            </p14:nvContentPartPr>
            <p14:xfrm>
              <a:off x="6226940" y="5598312"/>
              <a:ext cx="99720" cy="771840"/>
            </p14:xfrm>
          </p:contentPart>
        </mc:Choice>
        <mc:Fallback xmlns="">
          <p:pic>
            <p:nvPicPr>
              <p:cNvPr id="24" name="Input penna 23">
                <a:extLst>
                  <a:ext uri="{FF2B5EF4-FFF2-40B4-BE49-F238E27FC236}">
                    <a16:creationId xmlns:a16="http://schemas.microsoft.com/office/drawing/2014/main" id="{C726E331-5B78-14E2-BBB1-6D1031F03DD8}"/>
                  </a:ext>
                </a:extLst>
              </p:cNvPr>
              <p:cNvPicPr/>
              <p:nvPr/>
            </p:nvPicPr>
            <p:blipFill>
              <a:blip r:embed="rId22"/>
              <a:stretch>
                <a:fillRect/>
              </a:stretch>
            </p:blipFill>
            <p:spPr>
              <a:xfrm>
                <a:off x="6190940" y="5562295"/>
                <a:ext cx="171360" cy="843513"/>
              </a:xfrm>
              <a:prstGeom prst="rect">
                <a:avLst/>
              </a:prstGeom>
            </p:spPr>
          </p:pic>
        </mc:Fallback>
      </mc:AlternateContent>
      <p:pic>
        <p:nvPicPr>
          <p:cNvPr id="5" name="Immagine 4" descr="Immagine che contiene testo, schermata, Carattere, linea&#10;&#10;Il contenuto generato dall'IA potrebbe non essere corretto.">
            <a:extLst>
              <a:ext uri="{FF2B5EF4-FFF2-40B4-BE49-F238E27FC236}">
                <a16:creationId xmlns:a16="http://schemas.microsoft.com/office/drawing/2014/main" id="{B2B76ACF-FA9F-FCCD-7B2E-9E7E50F5A32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0966" y="93643"/>
            <a:ext cx="6825634" cy="2280067"/>
          </a:xfrm>
          <a:prstGeom prst="rect">
            <a:avLst/>
          </a:prstGeom>
        </p:spPr>
      </p:pic>
      <p:pic>
        <p:nvPicPr>
          <p:cNvPr id="3" name="Immagine 2">
            <a:extLst>
              <a:ext uri="{FF2B5EF4-FFF2-40B4-BE49-F238E27FC236}">
                <a16:creationId xmlns:a16="http://schemas.microsoft.com/office/drawing/2014/main" id="{E1B54B8D-B1CC-2845-AC01-D9F9642E687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0966" y="2651010"/>
            <a:ext cx="7772400" cy="2445462"/>
          </a:xfrm>
          <a:prstGeom prst="rect">
            <a:avLst/>
          </a:prstGeom>
        </p:spPr>
      </p:pic>
      <p:pic>
        <p:nvPicPr>
          <p:cNvPr id="9" name="Immagine 8">
            <a:extLst>
              <a:ext uri="{FF2B5EF4-FFF2-40B4-BE49-F238E27FC236}">
                <a16:creationId xmlns:a16="http://schemas.microsoft.com/office/drawing/2014/main" id="{A703FA3C-CFE4-BF41-DF14-7AD60B7BE8B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584794" y="0"/>
            <a:ext cx="6658235" cy="6500410"/>
          </a:xfrm>
          <a:prstGeom prst="rect">
            <a:avLst/>
          </a:prstGeom>
        </p:spPr>
      </p:pic>
    </p:spTree>
    <p:extLst>
      <p:ext uri="{BB962C8B-B14F-4D97-AF65-F5344CB8AC3E}">
        <p14:creationId xmlns:p14="http://schemas.microsoft.com/office/powerpoint/2010/main" val="335647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4">
            <a:extLst>
              <a:ext uri="{FF2B5EF4-FFF2-40B4-BE49-F238E27FC236}">
                <a16:creationId xmlns:a16="http://schemas.microsoft.com/office/drawing/2014/main" id="{87738D2D-279B-873E-7607-965E41F82DAE}"/>
              </a:ext>
            </a:extLst>
          </p:cNvPr>
          <p:cNvPicPr>
            <a:picLocks noChangeAspect="1"/>
          </p:cNvPicPr>
          <p:nvPr/>
        </p:nvPicPr>
        <p:blipFill>
          <a:blip r:embed="rId3"/>
          <a:stretch>
            <a:fillRect/>
          </a:stretch>
        </p:blipFill>
        <p:spPr>
          <a:xfrm>
            <a:off x="1023730" y="313899"/>
            <a:ext cx="4345823" cy="1843030"/>
          </a:xfrm>
          <a:prstGeom prst="rect">
            <a:avLst/>
          </a:prstGeom>
        </p:spPr>
      </p:pic>
      <p:pic>
        <p:nvPicPr>
          <p:cNvPr id="11" name="Segnaposto contenuto 10">
            <a:extLst>
              <a:ext uri="{FF2B5EF4-FFF2-40B4-BE49-F238E27FC236}">
                <a16:creationId xmlns:a16="http://schemas.microsoft.com/office/drawing/2014/main" id="{2AE52A7C-2807-44F7-EF83-2DE8C09B3701}"/>
              </a:ext>
            </a:extLst>
          </p:cNvPr>
          <p:cNvPicPr>
            <a:picLocks noGrp="1" noChangeAspect="1"/>
          </p:cNvPicPr>
          <p:nvPr>
            <p:ph idx="1"/>
          </p:nvPr>
        </p:nvPicPr>
        <p:blipFill>
          <a:blip r:embed="rId4"/>
          <a:srcRect t="18366"/>
          <a:stretch>
            <a:fillRect/>
          </a:stretch>
        </p:blipFill>
        <p:spPr>
          <a:xfrm>
            <a:off x="509580" y="2286000"/>
            <a:ext cx="10515600" cy="2730402"/>
          </a:xfrm>
          <a:prstGeom prst="rect">
            <a:avLst/>
          </a:prstGeom>
        </p:spPr>
      </p:pic>
      <p:sp>
        <p:nvSpPr>
          <p:cNvPr id="9" name="Rettangolo 8">
            <a:extLst>
              <a:ext uri="{FF2B5EF4-FFF2-40B4-BE49-F238E27FC236}">
                <a16:creationId xmlns:a16="http://schemas.microsoft.com/office/drawing/2014/main" id="{2C6EAA9F-F50D-6EE3-E96E-86C77A801126}"/>
              </a:ext>
            </a:extLst>
          </p:cNvPr>
          <p:cNvSpPr/>
          <p:nvPr/>
        </p:nvSpPr>
        <p:spPr>
          <a:xfrm>
            <a:off x="0" y="424361"/>
            <a:ext cx="266839" cy="62409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it-IT" sz="3200" dirty="0" err="1">
                <a:latin typeface="Times New Roman" panose="02020603050405020304" pitchFamily="18" charset="0"/>
                <a:cs typeface="Times New Roman" panose="02020603050405020304" pitchFamily="18" charset="0"/>
              </a:rPr>
              <a:t>KoCoRicco</a:t>
            </a:r>
            <a:endParaRPr lang="it-IT" sz="3200" dirty="0">
              <a:latin typeface="Times New Roman" panose="02020603050405020304" pitchFamily="18" charset="0"/>
              <a:cs typeface="Times New Roman" panose="02020603050405020304" pitchFamily="18" charset="0"/>
            </a:endParaRPr>
          </a:p>
        </p:txBody>
      </p:sp>
      <p:pic>
        <p:nvPicPr>
          <p:cNvPr id="3" name="Immagine 2">
            <a:extLst>
              <a:ext uri="{FF2B5EF4-FFF2-40B4-BE49-F238E27FC236}">
                <a16:creationId xmlns:a16="http://schemas.microsoft.com/office/drawing/2014/main" id="{4744D209-0173-56E9-46E9-1A5D918A928F}"/>
              </a:ext>
            </a:extLst>
          </p:cNvPr>
          <p:cNvPicPr>
            <a:picLocks noChangeAspect="1"/>
          </p:cNvPicPr>
          <p:nvPr/>
        </p:nvPicPr>
        <p:blipFill>
          <a:blip r:embed="rId5"/>
          <a:stretch>
            <a:fillRect/>
          </a:stretch>
        </p:blipFill>
        <p:spPr>
          <a:xfrm>
            <a:off x="509580" y="5016402"/>
            <a:ext cx="10980056" cy="853192"/>
          </a:xfrm>
          <a:prstGeom prst="rect">
            <a:avLst/>
          </a:prstGeom>
        </p:spPr>
      </p:pic>
      <p:sp>
        <p:nvSpPr>
          <p:cNvPr id="4" name="Rettangolo 3">
            <a:extLst>
              <a:ext uri="{FF2B5EF4-FFF2-40B4-BE49-F238E27FC236}">
                <a16:creationId xmlns:a16="http://schemas.microsoft.com/office/drawing/2014/main" id="{83B029E9-C5C5-5FCA-8489-3C6CF3CB736B}"/>
              </a:ext>
            </a:extLst>
          </p:cNvPr>
          <p:cNvSpPr/>
          <p:nvPr/>
        </p:nvSpPr>
        <p:spPr>
          <a:xfrm>
            <a:off x="3524864" y="5016402"/>
            <a:ext cx="7964771" cy="3815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2327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71149B-73DA-EC0B-1048-E772ECB62329}"/>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C97078D4-D15C-E8E2-4DDF-9E53DA1810E6}"/>
              </a:ext>
            </a:extLst>
          </p:cNvPr>
          <p:cNvPicPr>
            <a:picLocks noGrp="1" noChangeAspect="1"/>
          </p:cNvPicPr>
          <p:nvPr>
            <p:ph idx="1"/>
          </p:nvPr>
        </p:nvPicPr>
        <p:blipFill>
          <a:blip r:embed="rId2"/>
          <a:stretch>
            <a:fillRect/>
          </a:stretch>
        </p:blipFill>
        <p:spPr>
          <a:xfrm>
            <a:off x="0" y="224851"/>
            <a:ext cx="12205673" cy="6268024"/>
          </a:xfrm>
          <a:prstGeom prst="rect">
            <a:avLst/>
          </a:prstGeom>
        </p:spPr>
      </p:pic>
    </p:spTree>
    <p:extLst>
      <p:ext uri="{BB962C8B-B14F-4D97-AF65-F5344CB8AC3E}">
        <p14:creationId xmlns:p14="http://schemas.microsoft.com/office/powerpoint/2010/main" val="3181478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CD4C77-1637-7E17-4A43-4449B1FFB5DC}"/>
              </a:ext>
            </a:extLst>
          </p:cNvPr>
          <p:cNvSpPr>
            <a:spLocks noGrp="1"/>
          </p:cNvSpPr>
          <p:nvPr>
            <p:ph type="title"/>
          </p:nvPr>
        </p:nvSpPr>
        <p:spPr/>
        <p:txBody>
          <a:bodyPr/>
          <a:lstStyle/>
          <a:p>
            <a:endParaRPr lang="it-IT" dirty="0"/>
          </a:p>
        </p:txBody>
      </p:sp>
      <p:pic>
        <p:nvPicPr>
          <p:cNvPr id="5" name="Segnaposto contenuto 4">
            <a:extLst>
              <a:ext uri="{FF2B5EF4-FFF2-40B4-BE49-F238E27FC236}">
                <a16:creationId xmlns:a16="http://schemas.microsoft.com/office/drawing/2014/main" id="{3907981F-F32F-C9C5-D300-0C503F25783D}"/>
              </a:ext>
            </a:extLst>
          </p:cNvPr>
          <p:cNvPicPr>
            <a:picLocks noGrp="1" noChangeAspect="1"/>
          </p:cNvPicPr>
          <p:nvPr>
            <p:ph idx="1"/>
          </p:nvPr>
        </p:nvPicPr>
        <p:blipFill>
          <a:blip r:embed="rId2"/>
          <a:stretch>
            <a:fillRect/>
          </a:stretch>
        </p:blipFill>
        <p:spPr>
          <a:xfrm>
            <a:off x="118888" y="98212"/>
            <a:ext cx="8997816" cy="6661576"/>
          </a:xfrm>
          <a:prstGeom prst="rect">
            <a:avLst/>
          </a:prstGeom>
        </p:spPr>
      </p:pic>
      <p:pic>
        <p:nvPicPr>
          <p:cNvPr id="7" name="Immagine 6">
            <a:extLst>
              <a:ext uri="{FF2B5EF4-FFF2-40B4-BE49-F238E27FC236}">
                <a16:creationId xmlns:a16="http://schemas.microsoft.com/office/drawing/2014/main" id="{98D8524F-5CF5-75B8-8E9F-14FC44BCE9D2}"/>
              </a:ext>
            </a:extLst>
          </p:cNvPr>
          <p:cNvPicPr>
            <a:picLocks noChangeAspect="1"/>
          </p:cNvPicPr>
          <p:nvPr/>
        </p:nvPicPr>
        <p:blipFill>
          <a:blip r:embed="rId3"/>
          <a:stretch>
            <a:fillRect/>
          </a:stretch>
        </p:blipFill>
        <p:spPr>
          <a:xfrm>
            <a:off x="9028417" y="98212"/>
            <a:ext cx="3008998" cy="2481944"/>
          </a:xfrm>
          <a:prstGeom prst="rect">
            <a:avLst/>
          </a:prstGeom>
        </p:spPr>
      </p:pic>
      <p:sp>
        <p:nvSpPr>
          <p:cNvPr id="8" name="CasellaDiTesto 7">
            <a:extLst>
              <a:ext uri="{FF2B5EF4-FFF2-40B4-BE49-F238E27FC236}">
                <a16:creationId xmlns:a16="http://schemas.microsoft.com/office/drawing/2014/main" id="{86EB5A79-2E65-9494-8A5F-7E9697D0B10A}"/>
              </a:ext>
            </a:extLst>
          </p:cNvPr>
          <p:cNvSpPr txBox="1"/>
          <p:nvPr/>
        </p:nvSpPr>
        <p:spPr>
          <a:xfrm>
            <a:off x="326618" y="1637553"/>
            <a:ext cx="9509398" cy="4431983"/>
          </a:xfrm>
          <a:prstGeom prst="rect">
            <a:avLst/>
          </a:prstGeom>
          <a:solidFill>
            <a:schemeClr val="bg1"/>
          </a:solidFill>
          <a:ln w="38100">
            <a:solidFill>
              <a:srgbClr val="FF0000"/>
            </a:solidFill>
          </a:ln>
        </p:spPr>
        <p:txBody>
          <a:bodyPr wrap="square" rtlCol="0">
            <a:spAutoFit/>
          </a:bodyPr>
          <a:lstStyle/>
          <a:p>
            <a:r>
              <a:rPr lang="it-IT" sz="2400" dirty="0">
                <a:latin typeface="Times New Roman" panose="02020603050405020304" pitchFamily="18" charset="0"/>
                <a:cs typeface="Times New Roman" panose="02020603050405020304" pitchFamily="18" charset="0"/>
              </a:rPr>
              <a:t>PRT: 8 centers</a:t>
            </a:r>
          </a:p>
          <a:p>
            <a:r>
              <a:rPr lang="it-IT" sz="2400" dirty="0">
                <a:latin typeface="Times New Roman" panose="02020603050405020304" pitchFamily="18" charset="0"/>
                <a:cs typeface="Times New Roman" panose="02020603050405020304" pitchFamily="18" charset="0"/>
              </a:rPr>
              <a:t>366 </a:t>
            </a:r>
            <a:r>
              <a:rPr lang="it-IT" sz="2400" dirty="0" err="1">
                <a:latin typeface="Times New Roman" panose="02020603050405020304" pitchFamily="18" charset="0"/>
                <a:cs typeface="Times New Roman" panose="02020603050405020304" pitchFamily="18" charset="0"/>
              </a:rPr>
              <a:t>enrolled</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patients</a:t>
            </a:r>
            <a:endParaRPr lang="it-IT" sz="2400" dirty="0">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192 </a:t>
            </a:r>
            <a:r>
              <a:rPr lang="it-IT" sz="2400" dirty="0" err="1">
                <a:latin typeface="Times New Roman" panose="02020603050405020304" pitchFamily="18" charset="0"/>
                <a:cs typeface="Times New Roman" panose="02020603050405020304" pitchFamily="18" charset="0"/>
              </a:rPr>
              <a:t>kono-S</a:t>
            </a:r>
            <a:r>
              <a:rPr lang="it-IT" sz="2400" dirty="0">
                <a:latin typeface="Times New Roman" panose="02020603050405020304" pitchFamily="18" charset="0"/>
                <a:cs typeface="Times New Roman" panose="02020603050405020304" pitchFamily="18" charset="0"/>
              </a:rPr>
              <a:t>     vs   174 side to side </a:t>
            </a:r>
          </a:p>
          <a:p>
            <a:r>
              <a:rPr lang="it-IT" sz="2400" dirty="0">
                <a:latin typeface="Times New Roman" panose="02020603050405020304" pitchFamily="18" charset="0"/>
                <a:cs typeface="Times New Roman" panose="02020603050405020304" pitchFamily="18" charset="0"/>
              </a:rPr>
              <a:t>255 </a:t>
            </a:r>
            <a:r>
              <a:rPr lang="it-IT" sz="2400" dirty="0" err="1">
                <a:latin typeface="Times New Roman" panose="02020603050405020304" pitchFamily="18" charset="0"/>
                <a:cs typeface="Times New Roman" panose="02020603050405020304" pitchFamily="18" charset="0"/>
              </a:rPr>
              <a:t>patients</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completed</a:t>
            </a:r>
            <a:r>
              <a:rPr lang="it-IT" sz="2400" dirty="0">
                <a:latin typeface="Times New Roman" panose="02020603050405020304" pitchFamily="18" charset="0"/>
                <a:cs typeface="Times New Roman" panose="02020603050405020304" pitchFamily="18" charset="0"/>
              </a:rPr>
              <a:t> 12-18 </a:t>
            </a:r>
            <a:r>
              <a:rPr lang="it-IT" sz="2400" dirty="0" err="1">
                <a:latin typeface="Times New Roman" panose="02020603050405020304" pitchFamily="18" charset="0"/>
                <a:cs typeface="Times New Roman" panose="02020603050405020304" pitchFamily="18" charset="0"/>
              </a:rPr>
              <a:t>months</a:t>
            </a:r>
            <a:r>
              <a:rPr lang="it-IT" sz="2400" dirty="0">
                <a:latin typeface="Times New Roman" panose="02020603050405020304" pitchFamily="18" charset="0"/>
                <a:cs typeface="Times New Roman" panose="02020603050405020304" pitchFamily="18" charset="0"/>
              </a:rPr>
              <a:t> follow up</a:t>
            </a:r>
          </a:p>
          <a:p>
            <a:endParaRPr lang="it-IT" sz="2400" dirty="0">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22 min </a:t>
            </a:r>
            <a:r>
              <a:rPr lang="it-IT" sz="2400" dirty="0" err="1">
                <a:latin typeface="Times New Roman" panose="02020603050405020304" pitchFamily="18" charset="0"/>
                <a:cs typeface="Times New Roman" panose="02020603050405020304" pitchFamily="18" charset="0"/>
              </a:rPr>
              <a:t>longer</a:t>
            </a:r>
            <a:r>
              <a:rPr lang="it-IT" sz="2400" dirty="0">
                <a:latin typeface="Times New Roman" panose="02020603050405020304" pitchFamily="18" charset="0"/>
                <a:cs typeface="Times New Roman" panose="02020603050405020304" pitchFamily="18" charset="0"/>
              </a:rPr>
              <a:t> Kono (</a:t>
            </a:r>
            <a:r>
              <a:rPr lang="it-IT" sz="2400" dirty="0" err="1">
                <a:latin typeface="Times New Roman" panose="02020603050405020304" pitchFamily="18" charset="0"/>
                <a:cs typeface="Times New Roman" panose="02020603050405020304" pitchFamily="18" charset="0"/>
              </a:rPr>
              <a:t>not</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sign</a:t>
            </a:r>
            <a:r>
              <a:rPr lang="it-IT" sz="2400" dirty="0">
                <a:latin typeface="Times New Roman" panose="02020603050405020304" pitchFamily="18" charset="0"/>
                <a:cs typeface="Times New Roman" panose="02020603050405020304" pitchFamily="18" charset="0"/>
              </a:rPr>
              <a:t>)</a:t>
            </a:r>
          </a:p>
          <a:p>
            <a:r>
              <a:rPr lang="it-IT" sz="2400" dirty="0">
                <a:latin typeface="Times New Roman" panose="02020603050405020304" pitchFamily="18" charset="0"/>
                <a:cs typeface="Times New Roman" panose="02020603050405020304" pitchFamily="18" charset="0"/>
              </a:rPr>
              <a:t>No </a:t>
            </a:r>
            <a:r>
              <a:rPr lang="it-IT" sz="2400" dirty="0" err="1">
                <a:latin typeface="Times New Roman" panose="02020603050405020304" pitchFamily="18" charset="0"/>
                <a:cs typeface="Times New Roman" panose="02020603050405020304" pitchFamily="18" charset="0"/>
              </a:rPr>
              <a:t>Mortality</a:t>
            </a:r>
            <a:r>
              <a:rPr lang="it-IT" sz="2400" dirty="0">
                <a:latin typeface="Times New Roman" panose="02020603050405020304" pitchFamily="18" charset="0"/>
                <a:cs typeface="Times New Roman" panose="02020603050405020304" pitchFamily="18" charset="0"/>
              </a:rPr>
              <a:t> </a:t>
            </a:r>
          </a:p>
          <a:p>
            <a:r>
              <a:rPr lang="it-IT" sz="2400" dirty="0">
                <a:latin typeface="Times New Roman" panose="02020603050405020304" pitchFamily="18" charset="0"/>
                <a:cs typeface="Times New Roman" panose="02020603050405020304" pitchFamily="18" charset="0"/>
              </a:rPr>
              <a:t>12-18 </a:t>
            </a:r>
            <a:r>
              <a:rPr lang="it-IT" sz="2400" dirty="0" err="1">
                <a:latin typeface="Times New Roman" panose="02020603050405020304" pitchFamily="18" charset="0"/>
                <a:cs typeface="Times New Roman" panose="02020603050405020304" pitchFamily="18" charset="0"/>
              </a:rPr>
              <a:t>months</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endoscopy</a:t>
            </a:r>
            <a:r>
              <a:rPr lang="it-IT" sz="2400" dirty="0">
                <a:latin typeface="Times New Roman" panose="02020603050405020304" pitchFamily="18" charset="0"/>
                <a:cs typeface="Times New Roman" panose="02020603050405020304" pitchFamily="18" charset="0"/>
              </a:rPr>
              <a:t>: no </a:t>
            </a:r>
            <a:r>
              <a:rPr lang="it-IT" sz="2400" dirty="0" err="1">
                <a:latin typeface="Times New Roman" panose="02020603050405020304" pitchFamily="18" charset="0"/>
                <a:cs typeface="Times New Roman" panose="02020603050405020304" pitchFamily="18" charset="0"/>
              </a:rPr>
              <a:t>differences</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between</a:t>
            </a:r>
            <a:r>
              <a:rPr lang="it-IT" sz="2400" dirty="0">
                <a:latin typeface="Times New Roman" panose="02020603050405020304" pitchFamily="18" charset="0"/>
                <a:cs typeface="Times New Roman" panose="02020603050405020304" pitchFamily="18" charset="0"/>
              </a:rPr>
              <a:t> the </a:t>
            </a:r>
            <a:r>
              <a:rPr lang="it-IT" sz="2400" dirty="0" err="1">
                <a:latin typeface="Times New Roman" panose="02020603050405020304" pitchFamily="18" charset="0"/>
                <a:cs typeface="Times New Roman" panose="02020603050405020304" pitchFamily="18" charset="0"/>
              </a:rPr>
              <a:t>two</a:t>
            </a:r>
            <a:r>
              <a:rPr lang="it-IT" sz="2400" dirty="0">
                <a:latin typeface="Times New Roman" panose="02020603050405020304" pitchFamily="18" charset="0"/>
                <a:cs typeface="Times New Roman" panose="02020603050405020304" pitchFamily="18" charset="0"/>
              </a:rPr>
              <a:t> groups</a:t>
            </a:r>
          </a:p>
          <a:p>
            <a:r>
              <a:rPr lang="it-IT" sz="2400" dirty="0">
                <a:latin typeface="Times New Roman" panose="02020603050405020304" pitchFamily="18" charset="0"/>
                <a:cs typeface="Times New Roman" panose="02020603050405020304" pitchFamily="18" charset="0"/>
              </a:rPr>
              <a:t>31,6 Kono </a:t>
            </a:r>
            <a:r>
              <a:rPr lang="it-IT" sz="2400" dirty="0" err="1">
                <a:latin typeface="Times New Roman" panose="02020603050405020304" pitchFamily="18" charset="0"/>
                <a:cs typeface="Times New Roman" panose="02020603050405020304" pitchFamily="18" charset="0"/>
              </a:rPr>
              <a:t>S</a:t>
            </a:r>
            <a:endParaRPr lang="it-IT" sz="2400" dirty="0">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33,3 </a:t>
            </a:r>
            <a:r>
              <a:rPr lang="it-IT" sz="2400" dirty="0" err="1">
                <a:latin typeface="Times New Roman" panose="02020603050405020304" pitchFamily="18" charset="0"/>
                <a:cs typeface="Times New Roman" panose="02020603050405020304" pitchFamily="18" charset="0"/>
              </a:rPr>
              <a:t>S</a:t>
            </a:r>
            <a:r>
              <a:rPr lang="it-IT" sz="2400" dirty="0">
                <a:latin typeface="Times New Roman" panose="02020603050405020304" pitchFamily="18" charset="0"/>
                <a:cs typeface="Times New Roman" panose="02020603050405020304" pitchFamily="18" charset="0"/>
              </a:rPr>
              <a:t> to </a:t>
            </a:r>
            <a:r>
              <a:rPr lang="it-IT" sz="2400" dirty="0" err="1">
                <a:latin typeface="Times New Roman" panose="02020603050405020304" pitchFamily="18" charset="0"/>
                <a:cs typeface="Times New Roman" panose="02020603050405020304" pitchFamily="18" charset="0"/>
              </a:rPr>
              <a:t>S</a:t>
            </a:r>
            <a:r>
              <a:rPr lang="it-IT" sz="2400" dirty="0">
                <a:latin typeface="Times New Roman" panose="02020603050405020304" pitchFamily="18" charset="0"/>
                <a:cs typeface="Times New Roman" panose="02020603050405020304" pitchFamily="18" charset="0"/>
              </a:rPr>
              <a:t>       </a:t>
            </a:r>
          </a:p>
          <a:p>
            <a:r>
              <a:rPr lang="it-IT" sz="2400" dirty="0">
                <a:latin typeface="Times New Roman" panose="02020603050405020304" pitchFamily="18" charset="0"/>
                <a:cs typeface="Times New Roman" panose="02020603050405020304" pitchFamily="18" charset="0"/>
              </a:rPr>
              <a:t>				Overall 32,4</a:t>
            </a:r>
          </a:p>
          <a:p>
            <a:endParaRPr lang="it-IT" dirty="0"/>
          </a:p>
        </p:txBody>
      </p:sp>
    </p:spTree>
    <p:extLst>
      <p:ext uri="{BB962C8B-B14F-4D97-AF65-F5344CB8AC3E}">
        <p14:creationId xmlns:p14="http://schemas.microsoft.com/office/powerpoint/2010/main" val="304259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633D99B3-67D2-057B-6302-9C169826B623}"/>
              </a:ext>
            </a:extLst>
          </p:cNvPr>
          <p:cNvPicPr>
            <a:picLocks noGrp="1" noChangeAspect="1"/>
          </p:cNvPicPr>
          <p:nvPr>
            <p:ph idx="1"/>
          </p:nvPr>
        </p:nvPicPr>
        <p:blipFill>
          <a:blip r:embed="rId2"/>
          <a:stretch>
            <a:fillRect/>
          </a:stretch>
        </p:blipFill>
        <p:spPr>
          <a:xfrm>
            <a:off x="990600" y="149808"/>
            <a:ext cx="9410700" cy="3279192"/>
          </a:xfrm>
          <a:prstGeom prst="rect">
            <a:avLst/>
          </a:prstGeom>
        </p:spPr>
      </p:pic>
      <p:pic>
        <p:nvPicPr>
          <p:cNvPr id="7" name="Immagine 6">
            <a:extLst>
              <a:ext uri="{FF2B5EF4-FFF2-40B4-BE49-F238E27FC236}">
                <a16:creationId xmlns:a16="http://schemas.microsoft.com/office/drawing/2014/main" id="{F6524DFD-9717-9B70-9981-25E8DA3FCE93}"/>
              </a:ext>
            </a:extLst>
          </p:cNvPr>
          <p:cNvPicPr>
            <a:picLocks noChangeAspect="1"/>
          </p:cNvPicPr>
          <p:nvPr/>
        </p:nvPicPr>
        <p:blipFill>
          <a:blip r:embed="rId3"/>
          <a:stretch>
            <a:fillRect/>
          </a:stretch>
        </p:blipFill>
        <p:spPr>
          <a:xfrm>
            <a:off x="1809750" y="3803650"/>
            <a:ext cx="7772400" cy="2420088"/>
          </a:xfrm>
          <a:prstGeom prst="rect">
            <a:avLst/>
          </a:prstGeom>
        </p:spPr>
      </p:pic>
    </p:spTree>
    <p:extLst>
      <p:ext uri="{BB962C8B-B14F-4D97-AF65-F5344CB8AC3E}">
        <p14:creationId xmlns:p14="http://schemas.microsoft.com/office/powerpoint/2010/main" val="184324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0" y="49090"/>
            <a:ext cx="12192000" cy="2518144"/>
          </a:xfrm>
          <a:prstGeom prst="rect">
            <a:avLst/>
          </a:prstGeom>
          <a:solidFill>
            <a:srgbClr val="A2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ctrTitle"/>
          </p:nvPr>
        </p:nvSpPr>
        <p:spPr>
          <a:xfrm>
            <a:off x="3302929" y="2277510"/>
            <a:ext cx="5147388" cy="316719"/>
          </a:xfrm>
        </p:spPr>
        <p:txBody>
          <a:bodyPr>
            <a:noAutofit/>
          </a:bodyPr>
          <a:lstStyle/>
          <a:p>
            <a:r>
              <a:rPr lang="it-IT" sz="2800" b="1" dirty="0">
                <a:latin typeface="Times New Roman" panose="02020603050405020304" pitchFamily="18" charset="0"/>
                <a:ea typeface="Roboto" panose="02000000000000000000" pitchFamily="2" charset="0"/>
                <a:cs typeface="Times New Roman" panose="02020603050405020304" pitchFamily="18" charset="0"/>
              </a:rPr>
              <a:t>HAND 2 END</a:t>
            </a:r>
          </a:p>
        </p:txBody>
      </p:sp>
      <p:sp>
        <p:nvSpPr>
          <p:cNvPr id="3" name="Sottotitolo 2"/>
          <p:cNvSpPr>
            <a:spLocks noGrp="1"/>
          </p:cNvSpPr>
          <p:nvPr>
            <p:ph type="subTitle" idx="1"/>
          </p:nvPr>
        </p:nvSpPr>
        <p:spPr>
          <a:xfrm>
            <a:off x="1448920" y="1034402"/>
            <a:ext cx="9560767" cy="986343"/>
          </a:xfrm>
        </p:spPr>
        <p:txBody>
          <a:bodyPr>
            <a:noAutofit/>
          </a:bodyPr>
          <a:lstStyle/>
          <a:p>
            <a:pPr>
              <a:lnSpc>
                <a:spcPct val="170000"/>
              </a:lnSpc>
            </a:pPr>
            <a:r>
              <a:rPr lang="it-IT" sz="1600" dirty="0">
                <a:latin typeface="Trebuchet MS" panose="020B0603020202020204" pitchFamily="34" charset="0"/>
                <a:cs typeface="Times New Roman" panose="02020603050405020304" pitchFamily="18" charset="0"/>
              </a:rPr>
              <a:t>A </a:t>
            </a:r>
            <a:r>
              <a:rPr lang="it-IT" sz="1600" dirty="0" err="1">
                <a:latin typeface="Trebuchet MS" panose="020B0603020202020204" pitchFamily="34" charset="0"/>
                <a:cs typeface="Times New Roman" panose="02020603050405020304" pitchFamily="18" charset="0"/>
              </a:rPr>
              <a:t>Randomized</a:t>
            </a:r>
            <a:r>
              <a:rPr lang="it-IT" sz="1600" dirty="0">
                <a:latin typeface="Trebuchet MS" panose="020B0603020202020204" pitchFamily="34" charset="0"/>
                <a:cs typeface="Times New Roman" panose="02020603050405020304" pitchFamily="18" charset="0"/>
              </a:rPr>
              <a:t> </a:t>
            </a:r>
            <a:r>
              <a:rPr lang="it-IT" sz="1600" dirty="0" err="1">
                <a:latin typeface="Trebuchet MS" panose="020B0603020202020204" pitchFamily="34" charset="0"/>
                <a:cs typeface="Times New Roman" panose="02020603050405020304" pitchFamily="18" charset="0"/>
              </a:rPr>
              <a:t>controlled</a:t>
            </a:r>
            <a:r>
              <a:rPr lang="it-IT" sz="1600" dirty="0">
                <a:latin typeface="Trebuchet MS" panose="020B0603020202020204" pitchFamily="34" charset="0"/>
                <a:cs typeface="Times New Roman" panose="02020603050405020304" pitchFamily="18" charset="0"/>
              </a:rPr>
              <a:t> trial </a:t>
            </a:r>
            <a:r>
              <a:rPr lang="it-IT" sz="1600" dirty="0" err="1">
                <a:latin typeface="Trebuchet MS" panose="020B0603020202020204" pitchFamily="34" charset="0"/>
                <a:cs typeface="Times New Roman" panose="02020603050405020304" pitchFamily="18" charset="0"/>
              </a:rPr>
              <a:t>comparing</a:t>
            </a:r>
            <a:r>
              <a:rPr lang="it-IT" sz="1600" dirty="0">
                <a:latin typeface="Trebuchet MS" panose="020B0603020202020204" pitchFamily="34" charset="0"/>
                <a:cs typeface="Times New Roman" panose="02020603050405020304" pitchFamily="18" charset="0"/>
              </a:rPr>
              <a:t> </a:t>
            </a:r>
            <a:r>
              <a:rPr lang="it-IT" sz="1600" dirty="0" err="1">
                <a:latin typeface="Trebuchet MS" panose="020B0603020202020204" pitchFamily="34" charset="0"/>
                <a:cs typeface="Times New Roman" panose="02020603050405020304" pitchFamily="18" charset="0"/>
              </a:rPr>
              <a:t>manual</a:t>
            </a:r>
            <a:r>
              <a:rPr lang="it-IT" sz="1600" dirty="0">
                <a:latin typeface="Trebuchet MS" panose="020B0603020202020204" pitchFamily="34" charset="0"/>
                <a:cs typeface="Times New Roman" panose="02020603050405020304" pitchFamily="18" charset="0"/>
              </a:rPr>
              <a:t> </a:t>
            </a:r>
            <a:r>
              <a:rPr lang="it-IT" sz="1600" dirty="0" err="1">
                <a:latin typeface="Trebuchet MS" panose="020B0603020202020204" pitchFamily="34" charset="0"/>
                <a:cs typeface="Times New Roman" panose="02020603050405020304" pitchFamily="18" charset="0"/>
              </a:rPr>
              <a:t>ileocolic</a:t>
            </a:r>
            <a:r>
              <a:rPr lang="it-IT" sz="1600" dirty="0">
                <a:latin typeface="Trebuchet MS" panose="020B0603020202020204" pitchFamily="34" charset="0"/>
                <a:cs typeface="Times New Roman" panose="02020603050405020304" pitchFamily="18" charset="0"/>
              </a:rPr>
              <a:t> </a:t>
            </a:r>
            <a:r>
              <a:rPr lang="it-IT" sz="1600" dirty="0" err="1">
                <a:latin typeface="Trebuchet MS" panose="020B0603020202020204" pitchFamily="34" charset="0"/>
                <a:cs typeface="Times New Roman" panose="02020603050405020304" pitchFamily="18" charset="0"/>
              </a:rPr>
              <a:t>anastomosis</a:t>
            </a:r>
            <a:r>
              <a:rPr lang="it-IT" sz="1600" dirty="0">
                <a:latin typeface="Trebuchet MS" panose="020B0603020202020204" pitchFamily="34" charset="0"/>
                <a:cs typeface="Times New Roman" panose="02020603050405020304" pitchFamily="18" charset="0"/>
              </a:rPr>
              <a:t> </a:t>
            </a:r>
            <a:r>
              <a:rPr lang="it-IT" sz="1600" dirty="0" err="1">
                <a:latin typeface="Trebuchet MS" panose="020B0603020202020204" pitchFamily="34" charset="0"/>
                <a:cs typeface="Times New Roman" panose="02020603050405020304" pitchFamily="18" charset="0"/>
              </a:rPr>
              <a:t>Handsewn</a:t>
            </a:r>
            <a:r>
              <a:rPr lang="it-IT" sz="1600" dirty="0">
                <a:latin typeface="Trebuchet MS" panose="020B0603020202020204" pitchFamily="34" charset="0"/>
                <a:cs typeface="Times New Roman" panose="02020603050405020304" pitchFamily="18" charset="0"/>
              </a:rPr>
              <a:t> (end-to-end or </a:t>
            </a:r>
            <a:r>
              <a:rPr lang="it-IT" sz="1600" dirty="0" err="1">
                <a:latin typeface="Trebuchet MS" panose="020B0603020202020204" pitchFamily="34" charset="0"/>
                <a:cs typeface="Times New Roman" panose="02020603050405020304" pitchFamily="18" charset="0"/>
              </a:rPr>
              <a:t>Kono</a:t>
            </a:r>
            <a:r>
              <a:rPr lang="it-IT" sz="1600" dirty="0">
                <a:latin typeface="Trebuchet MS" panose="020B0603020202020204" pitchFamily="34" charset="0"/>
                <a:cs typeface="Times New Roman" panose="02020603050405020304" pitchFamily="18" charset="0"/>
              </a:rPr>
              <a:t>-s) and </a:t>
            </a:r>
            <a:r>
              <a:rPr lang="it-IT" sz="1600" dirty="0" err="1">
                <a:latin typeface="Trebuchet MS" panose="020B0603020202020204" pitchFamily="34" charset="0"/>
                <a:cs typeface="Times New Roman" panose="02020603050405020304" pitchFamily="18" charset="0"/>
              </a:rPr>
              <a:t>lateral-lateral</a:t>
            </a:r>
            <a:r>
              <a:rPr lang="it-IT" sz="1600" dirty="0">
                <a:latin typeface="Trebuchet MS" panose="020B0603020202020204" pitchFamily="34" charset="0"/>
                <a:cs typeface="Times New Roman" panose="02020603050405020304" pitchFamily="18" charset="0"/>
              </a:rPr>
              <a:t> </a:t>
            </a:r>
            <a:r>
              <a:rPr lang="it-IT" sz="1600" dirty="0" err="1">
                <a:latin typeface="Trebuchet MS" panose="020B0603020202020204" pitchFamily="34" charset="0"/>
                <a:cs typeface="Times New Roman" panose="02020603050405020304" pitchFamily="18" charset="0"/>
              </a:rPr>
              <a:t>mechanical</a:t>
            </a:r>
            <a:r>
              <a:rPr lang="it-IT" sz="1600" dirty="0">
                <a:latin typeface="Trebuchet MS" panose="020B0603020202020204" pitchFamily="34" charset="0"/>
                <a:cs typeface="Times New Roman" panose="02020603050405020304" pitchFamily="18" charset="0"/>
              </a:rPr>
              <a:t> </a:t>
            </a:r>
            <a:r>
              <a:rPr lang="it-IT" sz="1600" dirty="0" err="1">
                <a:latin typeface="Trebuchet MS" panose="020B0603020202020204" pitchFamily="34" charset="0"/>
                <a:cs typeface="Times New Roman" panose="02020603050405020304" pitchFamily="18" charset="0"/>
              </a:rPr>
              <a:t>anastomosis</a:t>
            </a:r>
            <a:r>
              <a:rPr lang="it-IT" sz="1600" dirty="0">
                <a:latin typeface="Trebuchet MS" panose="020B0603020202020204" pitchFamily="34" charset="0"/>
                <a:cs typeface="Times New Roman" panose="02020603050405020304" pitchFamily="18" charset="0"/>
              </a:rPr>
              <a:t> (HAND2END </a:t>
            </a:r>
            <a:r>
              <a:rPr lang="it-IT" sz="1600" dirty="0" err="1">
                <a:latin typeface="Trebuchet MS" panose="020B0603020202020204" pitchFamily="34" charset="0"/>
                <a:cs typeface="Times New Roman" panose="02020603050405020304" pitchFamily="18" charset="0"/>
              </a:rPr>
              <a:t>study</a:t>
            </a:r>
            <a:r>
              <a:rPr lang="it-IT" sz="1600" dirty="0">
                <a:latin typeface="Trebuchet MS" panose="020B0603020202020204" pitchFamily="34" charset="0"/>
                <a:cs typeface="Times New Roman" panose="02020603050405020304" pitchFamily="18" charset="0"/>
              </a:rPr>
              <a:t>). </a:t>
            </a: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5170" y="147134"/>
            <a:ext cx="2129035" cy="751816"/>
          </a:xfrm>
          <a:prstGeom prst="rect">
            <a:avLst/>
          </a:prstGeom>
        </p:spPr>
      </p:pic>
      <p:sp>
        <p:nvSpPr>
          <p:cNvPr id="11" name="CasellaDiTesto 10"/>
          <p:cNvSpPr txBox="1"/>
          <p:nvPr/>
        </p:nvSpPr>
        <p:spPr>
          <a:xfrm>
            <a:off x="4322405" y="2531611"/>
            <a:ext cx="4928012" cy="584775"/>
          </a:xfrm>
          <a:prstGeom prst="rect">
            <a:avLst/>
          </a:prstGeom>
          <a:noFill/>
        </p:spPr>
        <p:txBody>
          <a:bodyPr wrap="square" rtlCol="0">
            <a:spAutoFit/>
          </a:bodyPr>
          <a:lstStyle/>
          <a:p>
            <a:r>
              <a:rPr lang="it-IT" sz="2000" dirty="0">
                <a:solidFill>
                  <a:srgbClr val="A70F12"/>
                </a:solidFill>
                <a:latin typeface="Times New Roman" panose="02020603050405020304" pitchFamily="18" charset="0"/>
                <a:cs typeface="Times New Roman" panose="02020603050405020304" pitchFamily="18" charset="0"/>
              </a:rPr>
              <a:t>PNRR-MAD-2022-12376751</a:t>
            </a:r>
            <a:r>
              <a:rPr lang="it-IT" sz="3200" dirty="0">
                <a:solidFill>
                  <a:srgbClr val="C00000"/>
                </a:solidFill>
                <a:latin typeface="Trebuchet MS" panose="020B0603020202020204" pitchFamily="34" charset="0"/>
              </a:rPr>
              <a:t> </a:t>
            </a:r>
          </a:p>
        </p:txBody>
      </p:sp>
      <p:sp>
        <p:nvSpPr>
          <p:cNvPr id="13" name="CasellaDiTesto 12"/>
          <p:cNvSpPr txBox="1"/>
          <p:nvPr/>
        </p:nvSpPr>
        <p:spPr>
          <a:xfrm>
            <a:off x="1454690" y="214790"/>
            <a:ext cx="8843866" cy="830997"/>
          </a:xfrm>
          <a:prstGeom prst="rect">
            <a:avLst/>
          </a:prstGeom>
          <a:noFill/>
        </p:spPr>
        <p:txBody>
          <a:bodyPr wrap="square" rtlCol="0">
            <a:spAutoFit/>
          </a:bodyPr>
          <a:lstStyle/>
          <a:p>
            <a:pPr algn="ctr"/>
            <a:r>
              <a:rPr lang="it-IT" sz="2400" dirty="0">
                <a:latin typeface="Trebuchet MS" panose="020B0603020202020204" pitchFamily="34" charset="0"/>
                <a:cs typeface="Times New Roman" panose="02020603050405020304" pitchFamily="18" charset="0"/>
              </a:rPr>
              <a:t>Optimizing </a:t>
            </a:r>
            <a:r>
              <a:rPr lang="it-IT" sz="2400" dirty="0" err="1">
                <a:latin typeface="Trebuchet MS" panose="020B0603020202020204" pitchFamily="34" charset="0"/>
                <a:cs typeface="Times New Roman" panose="02020603050405020304" pitchFamily="18" charset="0"/>
              </a:rPr>
              <a:t>surgical</a:t>
            </a:r>
            <a:r>
              <a:rPr lang="it-IT" sz="2400" dirty="0">
                <a:latin typeface="Trebuchet MS" panose="020B0603020202020204" pitchFamily="34" charset="0"/>
                <a:cs typeface="Times New Roman" panose="02020603050405020304" pitchFamily="18" charset="0"/>
              </a:rPr>
              <a:t> </a:t>
            </a:r>
            <a:r>
              <a:rPr lang="it-IT" sz="2400" dirty="0" err="1">
                <a:latin typeface="Trebuchet MS" panose="020B0603020202020204" pitchFamily="34" charset="0"/>
                <a:cs typeface="Times New Roman" panose="02020603050405020304" pitchFamily="18" charset="0"/>
              </a:rPr>
              <a:t>anastomosis</a:t>
            </a:r>
            <a:r>
              <a:rPr lang="it-IT" sz="2400" dirty="0">
                <a:latin typeface="Trebuchet MS" panose="020B0603020202020204" pitchFamily="34" charset="0"/>
                <a:cs typeface="Times New Roman" panose="02020603050405020304" pitchFamily="18" charset="0"/>
              </a:rPr>
              <a:t> in </a:t>
            </a:r>
            <a:r>
              <a:rPr lang="it-IT" sz="2400" dirty="0" err="1">
                <a:latin typeface="Trebuchet MS" panose="020B0603020202020204" pitchFamily="34" charset="0"/>
                <a:cs typeface="Times New Roman" panose="02020603050405020304" pitchFamily="18" charset="0"/>
              </a:rPr>
              <a:t>ileocolic</a:t>
            </a:r>
            <a:r>
              <a:rPr lang="it-IT" sz="2400" dirty="0">
                <a:latin typeface="Trebuchet MS" panose="020B0603020202020204" pitchFamily="34" charset="0"/>
                <a:cs typeface="Times New Roman" panose="02020603050405020304" pitchFamily="18" charset="0"/>
              </a:rPr>
              <a:t> </a:t>
            </a:r>
            <a:r>
              <a:rPr lang="it-IT" sz="2400" dirty="0" err="1">
                <a:latin typeface="Trebuchet MS" panose="020B0603020202020204" pitchFamily="34" charset="0"/>
                <a:cs typeface="Times New Roman" panose="02020603050405020304" pitchFamily="18" charset="0"/>
              </a:rPr>
              <a:t>resection</a:t>
            </a:r>
            <a:r>
              <a:rPr lang="it-IT" sz="2400" dirty="0">
                <a:latin typeface="Trebuchet MS" panose="020B0603020202020204" pitchFamily="34" charset="0"/>
                <a:cs typeface="Times New Roman" panose="02020603050405020304" pitchFamily="18" charset="0"/>
              </a:rPr>
              <a:t> for </a:t>
            </a:r>
            <a:r>
              <a:rPr lang="it-IT" sz="2400" dirty="0" err="1">
                <a:latin typeface="Trebuchet MS" panose="020B0603020202020204" pitchFamily="34" charset="0"/>
                <a:cs typeface="Times New Roman" panose="02020603050405020304" pitchFamily="18" charset="0"/>
              </a:rPr>
              <a:t>Crohn's</a:t>
            </a:r>
            <a:r>
              <a:rPr lang="it-IT" sz="2400" dirty="0">
                <a:latin typeface="Trebuchet MS" panose="020B0603020202020204" pitchFamily="34" charset="0"/>
                <a:cs typeface="Times New Roman" panose="02020603050405020304" pitchFamily="18" charset="0"/>
              </a:rPr>
              <a:t> </a:t>
            </a:r>
            <a:r>
              <a:rPr lang="it-IT" sz="2400" dirty="0" err="1">
                <a:latin typeface="Trebuchet MS" panose="020B0603020202020204" pitchFamily="34" charset="0"/>
                <a:cs typeface="Times New Roman" panose="02020603050405020304" pitchFamily="18" charset="0"/>
              </a:rPr>
              <a:t>disease</a:t>
            </a:r>
            <a:r>
              <a:rPr lang="it-IT" sz="2400" dirty="0">
                <a:latin typeface="Trebuchet MS" panose="020B0603020202020204" pitchFamily="34" charset="0"/>
                <a:cs typeface="Times New Roman" panose="02020603050405020304" pitchFamily="18" charset="0"/>
              </a:rPr>
              <a:t> to reduce </a:t>
            </a:r>
            <a:r>
              <a:rPr lang="it-IT" sz="2400" dirty="0" err="1">
                <a:latin typeface="Trebuchet MS" panose="020B0603020202020204" pitchFamily="34" charset="0"/>
                <a:cs typeface="Times New Roman" panose="02020603050405020304" pitchFamily="18" charset="0"/>
              </a:rPr>
              <a:t>recurrent</a:t>
            </a:r>
            <a:r>
              <a:rPr lang="it-IT" sz="2400" dirty="0">
                <a:latin typeface="Trebuchet MS" panose="020B0603020202020204" pitchFamily="34" charset="0"/>
                <a:cs typeface="Times New Roman" panose="02020603050405020304" pitchFamily="18" charset="0"/>
              </a:rPr>
              <a:t> </a:t>
            </a:r>
            <a:r>
              <a:rPr lang="it-IT" sz="2400" dirty="0" err="1">
                <a:latin typeface="Trebuchet MS" panose="020B0603020202020204" pitchFamily="34" charset="0"/>
                <a:cs typeface="Times New Roman" panose="02020603050405020304" pitchFamily="18" charset="0"/>
              </a:rPr>
              <a:t>disease</a:t>
            </a:r>
            <a:r>
              <a:rPr lang="it-IT" sz="2400" dirty="0">
                <a:latin typeface="Trebuchet MS" panose="020B0603020202020204" pitchFamily="34" charset="0"/>
                <a:cs typeface="Times New Roman" panose="02020603050405020304" pitchFamily="18" charset="0"/>
              </a:rPr>
              <a:t>:</a:t>
            </a:r>
            <a:endParaRPr lang="it-IT" sz="2400" dirty="0"/>
          </a:p>
        </p:txBody>
      </p:sp>
      <p:pic>
        <p:nvPicPr>
          <p:cNvPr id="4" name="Immagine 3">
            <a:extLst>
              <a:ext uri="{FF2B5EF4-FFF2-40B4-BE49-F238E27FC236}">
                <a16:creationId xmlns:a16="http://schemas.microsoft.com/office/drawing/2014/main" id="{F8ACA177-B15A-9365-23DB-861BD44D6712}"/>
              </a:ext>
            </a:extLst>
          </p:cNvPr>
          <p:cNvPicPr>
            <a:picLocks noChangeAspect="1"/>
          </p:cNvPicPr>
          <p:nvPr/>
        </p:nvPicPr>
        <p:blipFill>
          <a:blip r:embed="rId4"/>
          <a:stretch>
            <a:fillRect/>
          </a:stretch>
        </p:blipFill>
        <p:spPr>
          <a:xfrm>
            <a:off x="11224727" y="6071013"/>
            <a:ext cx="716482" cy="639853"/>
          </a:xfrm>
          <a:prstGeom prst="rect">
            <a:avLst/>
          </a:prstGeom>
        </p:spPr>
      </p:pic>
      <p:grpSp>
        <p:nvGrpSpPr>
          <p:cNvPr id="5" name="Gruppo 4">
            <a:extLst>
              <a:ext uri="{FF2B5EF4-FFF2-40B4-BE49-F238E27FC236}">
                <a16:creationId xmlns:a16="http://schemas.microsoft.com/office/drawing/2014/main" id="{1CC0096D-0FB0-E2F9-5C8A-6CD7911F9345}"/>
              </a:ext>
            </a:extLst>
          </p:cNvPr>
          <p:cNvGrpSpPr/>
          <p:nvPr/>
        </p:nvGrpSpPr>
        <p:grpSpPr>
          <a:xfrm>
            <a:off x="984138" y="3006057"/>
            <a:ext cx="9736663" cy="3384882"/>
            <a:chOff x="1045124" y="2614686"/>
            <a:chExt cx="9736663" cy="2873522"/>
          </a:xfrm>
        </p:grpSpPr>
        <p:grpSp>
          <p:nvGrpSpPr>
            <p:cNvPr id="6" name="Gruppo 5">
              <a:extLst>
                <a:ext uri="{FF2B5EF4-FFF2-40B4-BE49-F238E27FC236}">
                  <a16:creationId xmlns:a16="http://schemas.microsoft.com/office/drawing/2014/main" id="{7A01B5E8-2CF8-F1ED-BD76-E671310BFE49}"/>
                </a:ext>
              </a:extLst>
            </p:cNvPr>
            <p:cNvGrpSpPr/>
            <p:nvPr/>
          </p:nvGrpSpPr>
          <p:grpSpPr>
            <a:xfrm>
              <a:off x="4783331" y="2614686"/>
              <a:ext cx="5998456" cy="2867847"/>
              <a:chOff x="1332899" y="2614686"/>
              <a:chExt cx="5998456" cy="2867847"/>
            </a:xfrm>
          </p:grpSpPr>
          <p:grpSp>
            <p:nvGrpSpPr>
              <p:cNvPr id="10" name="Gruppo 9">
                <a:extLst>
                  <a:ext uri="{FF2B5EF4-FFF2-40B4-BE49-F238E27FC236}">
                    <a16:creationId xmlns:a16="http://schemas.microsoft.com/office/drawing/2014/main" id="{AA260671-3C9E-B3C6-AAFE-6FE1C343AEDF}"/>
                  </a:ext>
                </a:extLst>
              </p:cNvPr>
              <p:cNvGrpSpPr/>
              <p:nvPr/>
            </p:nvGrpSpPr>
            <p:grpSpPr>
              <a:xfrm>
                <a:off x="1332899" y="2727136"/>
                <a:ext cx="2703959" cy="2755397"/>
                <a:chOff x="1332899" y="2727136"/>
                <a:chExt cx="2703959" cy="2755397"/>
              </a:xfrm>
            </p:grpSpPr>
            <p:sp>
              <p:nvSpPr>
                <p:cNvPr id="18" name="Rechthoek 10">
                  <a:extLst>
                    <a:ext uri="{FF2B5EF4-FFF2-40B4-BE49-F238E27FC236}">
                      <a16:creationId xmlns:a16="http://schemas.microsoft.com/office/drawing/2014/main" id="{04E8C362-9F77-372D-F55E-B873548079F3}"/>
                    </a:ext>
                  </a:extLst>
                </p:cNvPr>
                <p:cNvSpPr/>
                <p:nvPr/>
              </p:nvSpPr>
              <p:spPr>
                <a:xfrm>
                  <a:off x="1332900" y="5261699"/>
                  <a:ext cx="2410245" cy="220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i="1" dirty="0">
                      <a:solidFill>
                        <a:schemeClr val="tx1"/>
                      </a:solidFill>
                    </a:rPr>
                    <a:t>MANUAL</a:t>
                  </a:r>
                  <a:r>
                    <a:rPr lang="nl-NL" i="1" dirty="0">
                      <a:solidFill>
                        <a:schemeClr val="tx1"/>
                      </a:solidFill>
                    </a:rPr>
                    <a:t> </a:t>
                  </a:r>
                  <a:r>
                    <a:rPr lang="nl-NL" dirty="0">
                      <a:solidFill>
                        <a:schemeClr val="tx1"/>
                      </a:solidFill>
                    </a:rPr>
                    <a:t>end-to-end</a:t>
                  </a:r>
                </a:p>
              </p:txBody>
            </p:sp>
            <p:pic>
              <p:nvPicPr>
                <p:cNvPr id="19" name="Afbeelding 16">
                  <a:extLst>
                    <a:ext uri="{FF2B5EF4-FFF2-40B4-BE49-F238E27FC236}">
                      <a16:creationId xmlns:a16="http://schemas.microsoft.com/office/drawing/2014/main" id="{749DED22-E021-57B6-C26A-4CC640E567D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332899" y="2727136"/>
                  <a:ext cx="2703959" cy="2335967"/>
                </a:xfrm>
                <a:prstGeom prst="rect">
                  <a:avLst/>
                </a:prstGeom>
              </p:spPr>
            </p:pic>
          </p:grpSp>
          <p:grpSp>
            <p:nvGrpSpPr>
              <p:cNvPr id="15" name="Gruppo 14">
                <a:extLst>
                  <a:ext uri="{FF2B5EF4-FFF2-40B4-BE49-F238E27FC236}">
                    <a16:creationId xmlns:a16="http://schemas.microsoft.com/office/drawing/2014/main" id="{239A4482-BB17-B34B-BF93-2ACA4D659EFF}"/>
                  </a:ext>
                </a:extLst>
              </p:cNvPr>
              <p:cNvGrpSpPr/>
              <p:nvPr/>
            </p:nvGrpSpPr>
            <p:grpSpPr>
              <a:xfrm>
                <a:off x="4679827" y="2614686"/>
                <a:ext cx="2651528" cy="2837975"/>
                <a:chOff x="4679827" y="2614686"/>
                <a:chExt cx="2651528" cy="2837975"/>
              </a:xfrm>
            </p:grpSpPr>
            <p:pic>
              <p:nvPicPr>
                <p:cNvPr id="16" name="Afbeelding 12">
                  <a:extLst>
                    <a:ext uri="{FF2B5EF4-FFF2-40B4-BE49-F238E27FC236}">
                      <a16:creationId xmlns:a16="http://schemas.microsoft.com/office/drawing/2014/main" id="{BB02A493-D010-A149-2D43-CCCEAE579DE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905534" y="2614686"/>
                  <a:ext cx="2425821" cy="2319851"/>
                </a:xfrm>
                <a:prstGeom prst="rect">
                  <a:avLst/>
                </a:prstGeom>
              </p:spPr>
            </p:pic>
            <p:sp>
              <p:nvSpPr>
                <p:cNvPr id="17" name="Rechthoek 18">
                  <a:extLst>
                    <a:ext uri="{FF2B5EF4-FFF2-40B4-BE49-F238E27FC236}">
                      <a16:creationId xmlns:a16="http://schemas.microsoft.com/office/drawing/2014/main" id="{2384A782-23F1-4218-4A5A-F459B0D647A3}"/>
                    </a:ext>
                  </a:extLst>
                </p:cNvPr>
                <p:cNvSpPr/>
                <p:nvPr/>
              </p:nvSpPr>
              <p:spPr>
                <a:xfrm>
                  <a:off x="4679827" y="5231827"/>
                  <a:ext cx="2410245" cy="220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i="1" dirty="0">
                      <a:solidFill>
                        <a:schemeClr val="tx1"/>
                      </a:solidFill>
                    </a:rPr>
                    <a:t>MANUAL</a:t>
                  </a:r>
                  <a:r>
                    <a:rPr lang="nl-NL" i="1" dirty="0">
                      <a:solidFill>
                        <a:schemeClr val="tx1"/>
                      </a:solidFill>
                    </a:rPr>
                    <a:t> </a:t>
                  </a:r>
                  <a:r>
                    <a:rPr lang="nl-NL" dirty="0">
                      <a:solidFill>
                        <a:schemeClr val="tx1"/>
                      </a:solidFill>
                    </a:rPr>
                    <a:t>Kono-S</a:t>
                  </a:r>
                </a:p>
              </p:txBody>
            </p:sp>
          </p:grpSp>
        </p:grpSp>
        <p:pic>
          <p:nvPicPr>
            <p:cNvPr id="8" name="Afbeelding 15">
              <a:extLst>
                <a:ext uri="{FF2B5EF4-FFF2-40B4-BE49-F238E27FC236}">
                  <a16:creationId xmlns:a16="http://schemas.microsoft.com/office/drawing/2014/main" id="{04CC3F0D-E3E1-81FF-7320-223CF0DD9F25}"/>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45124" y="2708347"/>
              <a:ext cx="2703959" cy="2585839"/>
            </a:xfrm>
            <a:prstGeom prst="rect">
              <a:avLst/>
            </a:prstGeom>
          </p:spPr>
        </p:pic>
        <p:sp>
          <p:nvSpPr>
            <p:cNvPr id="9" name="Rechthoek 19">
              <a:extLst>
                <a:ext uri="{FF2B5EF4-FFF2-40B4-BE49-F238E27FC236}">
                  <a16:creationId xmlns:a16="http://schemas.microsoft.com/office/drawing/2014/main" id="{0A29F40D-28B6-F05C-DEFF-2D0ABAD49A93}"/>
                </a:ext>
              </a:extLst>
            </p:cNvPr>
            <p:cNvSpPr/>
            <p:nvPr/>
          </p:nvSpPr>
          <p:spPr>
            <a:xfrm>
              <a:off x="1093430" y="5267374"/>
              <a:ext cx="2658763" cy="220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i="1" dirty="0">
                  <a:solidFill>
                    <a:schemeClr val="tx1"/>
                  </a:solidFill>
                </a:rPr>
                <a:t>MECHANICAL </a:t>
              </a:r>
              <a:r>
                <a:rPr lang="nl-NL" i="1" dirty="0">
                  <a:solidFill>
                    <a:schemeClr val="tx1"/>
                  </a:solidFill>
                </a:rPr>
                <a:t>side-to-side</a:t>
              </a:r>
              <a:endParaRPr lang="nl-NL" dirty="0">
                <a:solidFill>
                  <a:schemeClr val="tx1"/>
                </a:solidFill>
              </a:endParaRPr>
            </a:p>
          </p:txBody>
        </p:sp>
      </p:grpSp>
      <p:sp>
        <p:nvSpPr>
          <p:cNvPr id="20" name="CasellaDiTesto 19">
            <a:extLst>
              <a:ext uri="{FF2B5EF4-FFF2-40B4-BE49-F238E27FC236}">
                <a16:creationId xmlns:a16="http://schemas.microsoft.com/office/drawing/2014/main" id="{03A958D0-0109-6894-7C8F-7A66907265DF}"/>
              </a:ext>
            </a:extLst>
          </p:cNvPr>
          <p:cNvSpPr txBox="1"/>
          <p:nvPr/>
        </p:nvSpPr>
        <p:spPr>
          <a:xfrm>
            <a:off x="3354549" y="3183853"/>
            <a:ext cx="8143510" cy="646331"/>
          </a:xfrm>
          <a:prstGeom prst="rect">
            <a:avLst/>
          </a:prstGeom>
          <a:noFill/>
        </p:spPr>
        <p:txBody>
          <a:bodyPr wrap="square" rtlCol="0">
            <a:spAutoFit/>
          </a:bodyPr>
          <a:lstStyle/>
          <a:p>
            <a:pPr marL="285750" indent="-285750">
              <a:buFont typeface="Wingdings" panose="05000000000000000000" pitchFamily="2" charset="2"/>
              <a:buChar char="Ø"/>
            </a:pPr>
            <a:r>
              <a:rPr lang="it-IT" u="sng" dirty="0" err="1"/>
              <a:t>Types</a:t>
            </a:r>
            <a:r>
              <a:rPr lang="it-IT" u="sng" dirty="0"/>
              <a:t> of </a:t>
            </a:r>
            <a:r>
              <a:rPr lang="it-IT" u="sng" dirty="0" err="1"/>
              <a:t>anastomosis</a:t>
            </a:r>
            <a:r>
              <a:rPr lang="it-IT" dirty="0"/>
              <a:t>: </a:t>
            </a:r>
            <a:r>
              <a:rPr lang="it-IT" i="1" dirty="0" err="1"/>
              <a:t>Advised</a:t>
            </a:r>
            <a:r>
              <a:rPr lang="it-IT" i="1" dirty="0"/>
              <a:t> in ECCO </a:t>
            </a:r>
            <a:r>
              <a:rPr lang="it-IT" i="1" dirty="0" err="1"/>
              <a:t>guidelines</a:t>
            </a:r>
            <a:endParaRPr lang="it-IT" i="1" dirty="0"/>
          </a:p>
          <a:p>
            <a:endParaRPr lang="it-IT" dirty="0"/>
          </a:p>
        </p:txBody>
      </p:sp>
    </p:spTree>
    <p:extLst>
      <p:ext uri="{BB962C8B-B14F-4D97-AF65-F5344CB8AC3E}">
        <p14:creationId xmlns:p14="http://schemas.microsoft.com/office/powerpoint/2010/main" val="3363835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8CD677D7-0C67-53D5-1669-E11DE9355315}"/>
              </a:ext>
            </a:extLst>
          </p:cNvPr>
          <p:cNvSpPr txBox="1">
            <a:spLocks/>
          </p:cNvSpPr>
          <p:nvPr/>
        </p:nvSpPr>
        <p:spPr>
          <a:xfrm>
            <a:off x="552450" y="-155541"/>
            <a:ext cx="6220201" cy="1017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3741"/>
                </a:solidFill>
                <a:latin typeface="+mj-lt"/>
                <a:ea typeface="+mj-ea"/>
                <a:cs typeface="+mj-cs"/>
              </a:defRPr>
            </a:lvl1pPr>
          </a:lstStyle>
          <a:p>
            <a:r>
              <a:rPr lang="nl-NL" sz="2800" b="1" i="1" dirty="0">
                <a:solidFill>
                  <a:srgbClr val="A70F12"/>
                </a:solidFill>
                <a:latin typeface="Times New Roman" panose="02020603050405020304" pitchFamily="18" charset="0"/>
                <a:ea typeface="Roboto" panose="02000000000000000000" pitchFamily="2" charset="0"/>
                <a:cs typeface="Times New Roman" panose="02020603050405020304" pitchFamily="18" charset="0"/>
              </a:rPr>
              <a:t>Current Status</a:t>
            </a:r>
            <a:endParaRPr lang="nl-NL" sz="2800" i="1" dirty="0">
              <a:latin typeface="Times New Roman" panose="02020603050405020304" pitchFamily="18" charset="0"/>
              <a:cs typeface="Times New Roman" panose="02020603050405020304" pitchFamily="18" charset="0"/>
            </a:endParaRPr>
          </a:p>
        </p:txBody>
      </p:sp>
      <p:pic>
        <p:nvPicPr>
          <p:cNvPr id="5" name="Immagine 4" descr="Immagine che contiene testo, Carattere, linea, schermata&#10;&#10;Descrizione generata automaticamente">
            <a:extLst>
              <a:ext uri="{FF2B5EF4-FFF2-40B4-BE49-F238E27FC236}">
                <a16:creationId xmlns:a16="http://schemas.microsoft.com/office/drawing/2014/main" id="{77E9298D-8D47-2FB2-28DF-85672BC75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6" y="603431"/>
            <a:ext cx="11863387" cy="4403770"/>
          </a:xfrm>
          <a:prstGeom prst="rect">
            <a:avLst/>
          </a:prstGeom>
        </p:spPr>
      </p:pic>
      <p:pic>
        <p:nvPicPr>
          <p:cNvPr id="10" name="Immagine 9">
            <a:extLst>
              <a:ext uri="{FF2B5EF4-FFF2-40B4-BE49-F238E27FC236}">
                <a16:creationId xmlns:a16="http://schemas.microsoft.com/office/drawing/2014/main" id="{B81AD29B-00AD-1F8E-4CB8-280A86DEB4A4}"/>
              </a:ext>
            </a:extLst>
          </p:cNvPr>
          <p:cNvPicPr>
            <a:picLocks noChangeAspect="1"/>
          </p:cNvPicPr>
          <p:nvPr/>
        </p:nvPicPr>
        <p:blipFill>
          <a:blip r:embed="rId3"/>
          <a:stretch>
            <a:fillRect/>
          </a:stretch>
        </p:blipFill>
        <p:spPr>
          <a:xfrm>
            <a:off x="11295876" y="6066747"/>
            <a:ext cx="716482" cy="654727"/>
          </a:xfrm>
          <a:prstGeom prst="rect">
            <a:avLst/>
          </a:prstGeom>
        </p:spPr>
      </p:pic>
      <p:sp>
        <p:nvSpPr>
          <p:cNvPr id="3" name="CasellaDiTesto 2">
            <a:extLst>
              <a:ext uri="{FF2B5EF4-FFF2-40B4-BE49-F238E27FC236}">
                <a16:creationId xmlns:a16="http://schemas.microsoft.com/office/drawing/2014/main" id="{BECD0061-601F-4FC0-F917-3E90C4D93AD9}"/>
              </a:ext>
            </a:extLst>
          </p:cNvPr>
          <p:cNvSpPr txBox="1"/>
          <p:nvPr/>
        </p:nvSpPr>
        <p:spPr>
          <a:xfrm>
            <a:off x="223837" y="5007201"/>
            <a:ext cx="11191876" cy="1298882"/>
          </a:xfrm>
          <a:prstGeom prst="rect">
            <a:avLst/>
          </a:prstGeom>
          <a:noFill/>
        </p:spPr>
        <p:txBody>
          <a:bodyPr wrap="square">
            <a:spAutoFit/>
          </a:bodyPr>
          <a:lstStyle/>
          <a:p>
            <a:pPr>
              <a:lnSpc>
                <a:spcPct val="150000"/>
              </a:lnSpc>
            </a:pPr>
            <a:r>
              <a:rPr lang="nl-NL" dirty="0"/>
              <a:t>RCCS </a:t>
            </a:r>
            <a:r>
              <a:rPr lang="nl-NL" dirty="0" err="1"/>
              <a:t>Ospedale</a:t>
            </a:r>
            <a:r>
              <a:rPr lang="nl-NL" dirty="0"/>
              <a:t> San </a:t>
            </a:r>
            <a:r>
              <a:rPr lang="nl-NL" dirty="0" err="1"/>
              <a:t>Raffaele</a:t>
            </a:r>
            <a:r>
              <a:rPr lang="nl-NL" i="1" dirty="0"/>
              <a:t>, </a:t>
            </a:r>
            <a:r>
              <a:rPr lang="it-IT" sz="1800" b="0" i="0" u="none" strike="noStrike" baseline="0" dirty="0">
                <a:solidFill>
                  <a:srgbClr val="000000"/>
                </a:solidFill>
              </a:rPr>
              <a:t>Ospedale Universitario Vanvitelli Napoli</a:t>
            </a:r>
            <a:r>
              <a:rPr lang="nl-NL" sz="1800" b="0" i="1" u="none" strike="noStrike" baseline="0" dirty="0">
                <a:solidFill>
                  <a:srgbClr val="000000"/>
                </a:solidFill>
              </a:rPr>
              <a:t>, </a:t>
            </a:r>
            <a:r>
              <a:rPr lang="nl-NL" dirty="0"/>
              <a:t>IRCCS </a:t>
            </a:r>
            <a:r>
              <a:rPr lang="nl-NL" dirty="0" err="1"/>
              <a:t>Humanitas</a:t>
            </a:r>
            <a:r>
              <a:rPr lang="nl-NL" dirty="0"/>
              <a:t> Research </a:t>
            </a:r>
            <a:r>
              <a:rPr lang="nl-NL" dirty="0" err="1"/>
              <a:t>Hospital</a:t>
            </a:r>
            <a:endParaRPr lang="nl-NL" i="1" dirty="0"/>
          </a:p>
          <a:p>
            <a:pPr>
              <a:lnSpc>
                <a:spcPct val="150000"/>
              </a:lnSpc>
            </a:pPr>
            <a:r>
              <a:rPr lang="nl-NL" dirty="0"/>
              <a:t>IRCCS </a:t>
            </a:r>
            <a:r>
              <a:rPr lang="nl-NL" dirty="0" err="1"/>
              <a:t>Ospedale</a:t>
            </a:r>
            <a:r>
              <a:rPr lang="nl-NL" dirty="0"/>
              <a:t> </a:t>
            </a:r>
            <a:r>
              <a:rPr lang="nl-NL" dirty="0" err="1"/>
              <a:t>Sacro</a:t>
            </a:r>
            <a:r>
              <a:rPr lang="nl-NL" dirty="0"/>
              <a:t> </a:t>
            </a:r>
            <a:r>
              <a:rPr lang="nl-NL" dirty="0" err="1"/>
              <a:t>Cuore</a:t>
            </a:r>
            <a:r>
              <a:rPr lang="nl-NL" dirty="0"/>
              <a:t> Don Calabria, </a:t>
            </a:r>
            <a:r>
              <a:rPr lang="nl-NL" dirty="0" err="1"/>
              <a:t>Ospedale</a:t>
            </a:r>
            <a:r>
              <a:rPr lang="nl-NL" dirty="0"/>
              <a:t> </a:t>
            </a:r>
            <a:r>
              <a:rPr lang="nl-NL" dirty="0" err="1"/>
              <a:t>Sacco</a:t>
            </a:r>
            <a:r>
              <a:rPr lang="nl-NL" dirty="0"/>
              <a:t> Milano, </a:t>
            </a:r>
            <a:r>
              <a:rPr lang="nl-NL" dirty="0" err="1"/>
              <a:t>Ospedale</a:t>
            </a:r>
            <a:r>
              <a:rPr lang="nl-NL" dirty="0"/>
              <a:t> di Rho, ASO </a:t>
            </a:r>
            <a:r>
              <a:rPr lang="nl-NL" dirty="0" err="1"/>
              <a:t>Ordine</a:t>
            </a:r>
            <a:r>
              <a:rPr lang="nl-NL" dirty="0"/>
              <a:t> </a:t>
            </a:r>
            <a:r>
              <a:rPr lang="nl-NL" dirty="0" err="1"/>
              <a:t>Mauriziano</a:t>
            </a:r>
            <a:r>
              <a:rPr lang="nl-NL" dirty="0"/>
              <a:t>, </a:t>
            </a:r>
            <a:endParaRPr lang="nl-NL" i="1" dirty="0"/>
          </a:p>
          <a:p>
            <a:pPr>
              <a:lnSpc>
                <a:spcPct val="150000"/>
              </a:lnSpc>
            </a:pPr>
            <a:r>
              <a:rPr lang="nl-NL" dirty="0"/>
              <a:t>AOU </a:t>
            </a:r>
            <a:r>
              <a:rPr lang="nl-NL" dirty="0" err="1"/>
              <a:t>Federico</a:t>
            </a:r>
            <a:r>
              <a:rPr lang="nl-NL" dirty="0"/>
              <a:t> II, Napoli, AOU Cagliari</a:t>
            </a:r>
            <a:endParaRPr lang="nl-NL" i="1" dirty="0"/>
          </a:p>
        </p:txBody>
      </p:sp>
    </p:spTree>
    <p:extLst>
      <p:ext uri="{BB962C8B-B14F-4D97-AF65-F5344CB8AC3E}">
        <p14:creationId xmlns:p14="http://schemas.microsoft.com/office/powerpoint/2010/main" val="725869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7EE9541-F457-1AC7-599D-2BC4ACD9A00C}"/>
              </a:ext>
            </a:extLst>
          </p:cNvPr>
          <p:cNvSpPr/>
          <p:nvPr/>
        </p:nvSpPr>
        <p:spPr>
          <a:xfrm>
            <a:off x="0" y="424361"/>
            <a:ext cx="266839" cy="62409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endParaRPr lang="it-IT" sz="3200" dirty="0">
              <a:latin typeface="Times New Roman" panose="02020603050405020304" pitchFamily="18" charset="0"/>
              <a:cs typeface="Times New Roman" panose="02020603050405020304" pitchFamily="18" charset="0"/>
            </a:endParaRPr>
          </a:p>
        </p:txBody>
      </p:sp>
      <p:pic>
        <p:nvPicPr>
          <p:cNvPr id="2" name="Immagine 1">
            <a:extLst>
              <a:ext uri="{FF2B5EF4-FFF2-40B4-BE49-F238E27FC236}">
                <a16:creationId xmlns:a16="http://schemas.microsoft.com/office/drawing/2014/main" id="{97BBE0A0-D0EE-E3F6-07AD-8D4D4AE56109}"/>
              </a:ext>
            </a:extLst>
          </p:cNvPr>
          <p:cNvPicPr>
            <a:picLocks noChangeAspect="1"/>
          </p:cNvPicPr>
          <p:nvPr/>
        </p:nvPicPr>
        <p:blipFill>
          <a:blip r:embed="rId2"/>
          <a:stretch>
            <a:fillRect/>
          </a:stretch>
        </p:blipFill>
        <p:spPr>
          <a:xfrm>
            <a:off x="11424384" y="5968955"/>
            <a:ext cx="716482" cy="639853"/>
          </a:xfrm>
          <a:prstGeom prst="rect">
            <a:avLst/>
          </a:prstGeom>
        </p:spPr>
      </p:pic>
      <p:pic>
        <p:nvPicPr>
          <p:cNvPr id="3" name="Immagine 2">
            <a:extLst>
              <a:ext uri="{FF2B5EF4-FFF2-40B4-BE49-F238E27FC236}">
                <a16:creationId xmlns:a16="http://schemas.microsoft.com/office/drawing/2014/main" id="{40D15BB2-CDC6-7AFB-6C81-899A019EB423}"/>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harpenSoften amount="100000"/>
                    </a14:imgEffect>
                    <a14:imgEffect>
                      <a14:saturation sat="400000"/>
                    </a14:imgEffect>
                  </a14:imgLayer>
                </a14:imgProps>
              </a:ext>
              <a:ext uri="{28A0092B-C50C-407E-A947-70E740481C1C}">
                <a14:useLocalDpi xmlns:a14="http://schemas.microsoft.com/office/drawing/2010/main" val="0"/>
              </a:ext>
            </a:extLst>
          </a:blip>
          <a:srcRect l="6472" b="33870"/>
          <a:stretch/>
        </p:blipFill>
        <p:spPr>
          <a:xfrm>
            <a:off x="375123" y="6073952"/>
            <a:ext cx="789264" cy="540000"/>
          </a:xfrm>
          <a:prstGeom prst="rect">
            <a:avLst/>
          </a:prstGeom>
        </p:spPr>
      </p:pic>
      <p:pic>
        <p:nvPicPr>
          <p:cNvPr id="10" name="Immagine 9">
            <a:extLst>
              <a:ext uri="{FF2B5EF4-FFF2-40B4-BE49-F238E27FC236}">
                <a16:creationId xmlns:a16="http://schemas.microsoft.com/office/drawing/2014/main" id="{68FF360B-E6B3-FA66-AA1F-A12E15482CED}"/>
              </a:ext>
            </a:extLst>
          </p:cNvPr>
          <p:cNvPicPr>
            <a:picLocks noChangeAspect="1"/>
          </p:cNvPicPr>
          <p:nvPr/>
        </p:nvPicPr>
        <p:blipFill>
          <a:blip r:embed="rId5"/>
          <a:stretch>
            <a:fillRect/>
          </a:stretch>
        </p:blipFill>
        <p:spPr>
          <a:xfrm>
            <a:off x="1959411" y="176704"/>
            <a:ext cx="7772400" cy="6258589"/>
          </a:xfrm>
          <a:prstGeom prst="rect">
            <a:avLst/>
          </a:prstGeom>
        </p:spPr>
      </p:pic>
    </p:spTree>
    <p:extLst>
      <p:ext uri="{BB962C8B-B14F-4D97-AF65-F5344CB8AC3E}">
        <p14:creationId xmlns:p14="http://schemas.microsoft.com/office/powerpoint/2010/main" val="74962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57A12-C450-1582-4E90-B71B1C558AB7}"/>
            </a:ext>
          </a:extLst>
        </p:cNvPr>
        <p:cNvGrpSpPr/>
        <p:nvPr/>
      </p:nvGrpSpPr>
      <p:grpSpPr>
        <a:xfrm>
          <a:off x="0" y="0"/>
          <a:ext cx="0" cy="0"/>
          <a:chOff x="0" y="0"/>
          <a:chExt cx="0" cy="0"/>
        </a:xfrm>
      </p:grpSpPr>
      <p:sp>
        <p:nvSpPr>
          <p:cNvPr id="9" name="CasellaDiTesto 8">
            <a:extLst>
              <a:ext uri="{FF2B5EF4-FFF2-40B4-BE49-F238E27FC236}">
                <a16:creationId xmlns:a16="http://schemas.microsoft.com/office/drawing/2014/main" id="{3E5111D6-8DF7-4B08-1911-3BA2505E3F5F}"/>
              </a:ext>
            </a:extLst>
          </p:cNvPr>
          <p:cNvSpPr txBox="1"/>
          <p:nvPr/>
        </p:nvSpPr>
        <p:spPr>
          <a:xfrm>
            <a:off x="-339969" y="-457966"/>
            <a:ext cx="12098215" cy="3730317"/>
          </a:xfrm>
          <a:prstGeom prst="rect">
            <a:avLst/>
          </a:prstGeom>
          <a:noFill/>
        </p:spPr>
        <p:txBody>
          <a:bodyPr wrap="square" rtlCol="0">
            <a:spAutoFit/>
          </a:bodyPr>
          <a:lstStyle/>
          <a:p>
            <a:pPr>
              <a:lnSpc>
                <a:spcPct val="150000"/>
              </a:lnSpc>
            </a:pPr>
            <a:endParaRPr lang="en-GB" sz="2000" dirty="0">
              <a:solidFill>
                <a:srgbClr val="002060"/>
              </a:solidFill>
              <a:latin typeface="Times" panose="02020603050405020304" pitchFamily="18" charset="0"/>
              <a:cs typeface="Times" panose="02020603050405020304" pitchFamily="18" charset="0"/>
            </a:endParaRPr>
          </a:p>
          <a:p>
            <a:pPr lvl="1">
              <a:lnSpc>
                <a:spcPct val="150000"/>
              </a:lnSpc>
            </a:pPr>
            <a:r>
              <a:rPr lang="en-GB" sz="2000" dirty="0">
                <a:solidFill>
                  <a:srgbClr val="002060"/>
                </a:solidFill>
                <a:latin typeface="Times" panose="02020603050405020304" pitchFamily="18" charset="0"/>
                <a:cs typeface="Times" panose="02020603050405020304" pitchFamily="18" charset="0"/>
              </a:rPr>
              <a:t>			In conclusion</a:t>
            </a:r>
          </a:p>
          <a:p>
            <a:pPr lvl="1">
              <a:lnSpc>
                <a:spcPct val="150000"/>
              </a:lnSpc>
            </a:pPr>
            <a:endParaRPr lang="en-GB" sz="2000" dirty="0">
              <a:solidFill>
                <a:srgbClr val="002060"/>
              </a:solidFill>
              <a:latin typeface="Times" panose="02020603050405020304" pitchFamily="18" charset="0"/>
              <a:cs typeface="Times" panose="02020603050405020304" pitchFamily="18" charset="0"/>
            </a:endParaRPr>
          </a:p>
          <a:p>
            <a:pPr lvl="1">
              <a:lnSpc>
                <a:spcPct val="150000"/>
              </a:lnSpc>
            </a:pPr>
            <a:r>
              <a:rPr lang="en-GB" sz="2000" dirty="0">
                <a:solidFill>
                  <a:srgbClr val="002060"/>
                </a:solidFill>
                <a:latin typeface="Times" panose="02020603050405020304" pitchFamily="18" charset="0"/>
                <a:cs typeface="Times" panose="02020603050405020304" pitchFamily="18" charset="0"/>
              </a:rPr>
              <a:t>The resection of the mesentery has to be clarified in terms of:</a:t>
            </a:r>
          </a:p>
          <a:p>
            <a:pPr marL="1257300" lvl="2" indent="-342900">
              <a:lnSpc>
                <a:spcPct val="150000"/>
              </a:lnSpc>
              <a:buFont typeface="Arial" panose="020B0604020202020204" pitchFamily="34" charset="0"/>
              <a:buChar char="•"/>
            </a:pPr>
            <a:r>
              <a:rPr lang="en-GB" sz="2000" dirty="0">
                <a:solidFill>
                  <a:srgbClr val="002060"/>
                </a:solidFill>
                <a:latin typeface="Times" panose="02020603050405020304" pitchFamily="18" charset="0"/>
                <a:cs typeface="Times" panose="02020603050405020304" pitchFamily="18" charset="0"/>
              </a:rPr>
              <a:t>Thickening (vascular control and complications)</a:t>
            </a:r>
          </a:p>
          <a:p>
            <a:pPr marL="1257300" lvl="2" indent="-342900">
              <a:lnSpc>
                <a:spcPct val="150000"/>
              </a:lnSpc>
              <a:buFont typeface="Arial" panose="020B0604020202020204" pitchFamily="34" charset="0"/>
              <a:buChar char="•"/>
            </a:pPr>
            <a:r>
              <a:rPr lang="en-GB" sz="2000" dirty="0">
                <a:solidFill>
                  <a:srgbClr val="002060"/>
                </a:solidFill>
                <a:latin typeface="Times" panose="02020603050405020304" pitchFamily="18" charset="0"/>
                <a:cs typeface="Times" panose="02020603050405020304" pitchFamily="18" charset="0"/>
              </a:rPr>
              <a:t>Lymphnodes (number, size and characteristics)</a:t>
            </a:r>
          </a:p>
          <a:p>
            <a:pPr marL="1257300" lvl="2" indent="-342900">
              <a:lnSpc>
                <a:spcPct val="150000"/>
              </a:lnSpc>
              <a:buFont typeface="Arial" panose="020B0604020202020204" pitchFamily="34" charset="0"/>
              <a:buChar char="•"/>
            </a:pPr>
            <a:r>
              <a:rPr lang="en-GB" sz="2000" dirty="0">
                <a:solidFill>
                  <a:srgbClr val="002060"/>
                </a:solidFill>
                <a:latin typeface="Times" panose="02020603050405020304" pitchFamily="18" charset="0"/>
                <a:cs typeface="Times" panose="02020603050405020304" pitchFamily="18" charset="0"/>
              </a:rPr>
              <a:t>Inflammatory mediator (patient’s response to drug therapy)</a:t>
            </a:r>
          </a:p>
          <a:p>
            <a:pPr lvl="2">
              <a:lnSpc>
                <a:spcPct val="150000"/>
              </a:lnSpc>
            </a:pPr>
            <a:r>
              <a:rPr lang="en-GB" sz="2000" dirty="0">
                <a:solidFill>
                  <a:srgbClr val="002060"/>
                </a:solidFill>
                <a:latin typeface="Times" panose="02020603050405020304" pitchFamily="18" charset="0"/>
                <a:cs typeface="Times" panose="02020603050405020304" pitchFamily="18" charset="0"/>
              </a:rPr>
              <a:t>And </a:t>
            </a:r>
            <a:r>
              <a:rPr lang="en-US" sz="2000" dirty="0">
                <a:latin typeface="Times" panose="02020603050405020304" pitchFamily="18" charset="0"/>
                <a:cs typeface="Times" panose="02020603050405020304" pitchFamily="18" charset="0"/>
              </a:rPr>
              <a:t>does not seem to reduce surgical, endoscopic and ultrasonographic recurrence rate within one year </a:t>
            </a:r>
            <a:endParaRPr lang="en-GB" sz="2000" dirty="0">
              <a:solidFill>
                <a:srgbClr val="002060"/>
              </a:solidFill>
              <a:latin typeface="Times" panose="02020603050405020304" pitchFamily="18" charset="0"/>
              <a:cs typeface="Times" panose="02020603050405020304" pitchFamily="18" charset="0"/>
            </a:endParaRPr>
          </a:p>
        </p:txBody>
      </p:sp>
      <p:sp>
        <p:nvSpPr>
          <p:cNvPr id="8" name="Rettangolo 7">
            <a:extLst>
              <a:ext uri="{FF2B5EF4-FFF2-40B4-BE49-F238E27FC236}">
                <a16:creationId xmlns:a16="http://schemas.microsoft.com/office/drawing/2014/main" id="{6B37B09C-DF61-8566-0012-B5250E99A745}"/>
              </a:ext>
            </a:extLst>
          </p:cNvPr>
          <p:cNvSpPr/>
          <p:nvPr/>
        </p:nvSpPr>
        <p:spPr>
          <a:xfrm>
            <a:off x="0" y="424361"/>
            <a:ext cx="133419" cy="62409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endParaRPr lang="it-IT" sz="3200" dirty="0">
              <a:latin typeface="Times New Roman" panose="02020603050405020304" pitchFamily="18" charset="0"/>
              <a:cs typeface="Times New Roman" panose="02020603050405020304" pitchFamily="18" charset="0"/>
            </a:endParaRPr>
          </a:p>
        </p:txBody>
      </p:sp>
      <p:pic>
        <p:nvPicPr>
          <p:cNvPr id="2" name="Immagine 1">
            <a:extLst>
              <a:ext uri="{FF2B5EF4-FFF2-40B4-BE49-F238E27FC236}">
                <a16:creationId xmlns:a16="http://schemas.microsoft.com/office/drawing/2014/main" id="{86153B84-B6D9-E124-B0BF-E5B52166A226}"/>
              </a:ext>
            </a:extLst>
          </p:cNvPr>
          <p:cNvPicPr>
            <a:picLocks noChangeAspect="1"/>
          </p:cNvPicPr>
          <p:nvPr/>
        </p:nvPicPr>
        <p:blipFill>
          <a:blip r:embed="rId2"/>
          <a:stretch>
            <a:fillRect/>
          </a:stretch>
        </p:blipFill>
        <p:spPr>
          <a:xfrm>
            <a:off x="11471650" y="6091402"/>
            <a:ext cx="716482" cy="639853"/>
          </a:xfrm>
          <a:prstGeom prst="rect">
            <a:avLst/>
          </a:prstGeom>
        </p:spPr>
      </p:pic>
      <p:pic>
        <p:nvPicPr>
          <p:cNvPr id="5" name="Immagine 4">
            <a:extLst>
              <a:ext uri="{FF2B5EF4-FFF2-40B4-BE49-F238E27FC236}">
                <a16:creationId xmlns:a16="http://schemas.microsoft.com/office/drawing/2014/main" id="{C2125B77-F0AF-9696-2D79-2375772F1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979" y="139438"/>
            <a:ext cx="4793887" cy="1382527"/>
          </a:xfrm>
          <a:prstGeom prst="rect">
            <a:avLst/>
          </a:prstGeom>
        </p:spPr>
      </p:pic>
      <p:sp>
        <p:nvSpPr>
          <p:cNvPr id="4" name="TextBox 12">
            <a:extLst>
              <a:ext uri="{FF2B5EF4-FFF2-40B4-BE49-F238E27FC236}">
                <a16:creationId xmlns:a16="http://schemas.microsoft.com/office/drawing/2014/main" id="{7B1D9FB8-34EE-890D-55FF-8A3304FC0089}"/>
              </a:ext>
            </a:extLst>
          </p:cNvPr>
          <p:cNvSpPr txBox="1"/>
          <p:nvPr/>
        </p:nvSpPr>
        <p:spPr>
          <a:xfrm>
            <a:off x="717412" y="3783078"/>
            <a:ext cx="7565197" cy="2308324"/>
          </a:xfrm>
          <a:prstGeom prst="rect">
            <a:avLst/>
          </a:prstGeom>
          <a:noFill/>
          <a:ln w="12700">
            <a:solidFill>
              <a:schemeClr val="tx1"/>
            </a:solidFill>
          </a:ln>
        </p:spPr>
        <p:txBody>
          <a:bodyPr wrap="square">
            <a:spAutoFit/>
          </a:bodyPr>
          <a:lstStyle/>
          <a:p>
            <a:r>
              <a:rPr lang="en-US" dirty="0">
                <a:latin typeface="Times" panose="02020603050405020304" pitchFamily="18" charset="0"/>
                <a:cs typeface="Times" panose="02020603050405020304" pitchFamily="18" charset="0"/>
              </a:rPr>
              <a:t>Weather the mesentery is resected or retained, early immunosuppressive or biological adjuvant therapy has a significant impact in preventing surgical recurrence.</a:t>
            </a:r>
          </a:p>
          <a:p>
            <a:endParaRPr lang="en-US" dirty="0">
              <a:latin typeface="Times" panose="02020603050405020304" pitchFamily="18" charset="0"/>
              <a:cs typeface="Times" panose="02020603050405020304" pitchFamily="18" charset="0"/>
            </a:endParaRPr>
          </a:p>
          <a:p>
            <a:endParaRPr lang="en-US" dirty="0">
              <a:latin typeface="Times" panose="02020603050405020304" pitchFamily="18" charset="0"/>
              <a:cs typeface="Times" panose="02020603050405020304" pitchFamily="18" charset="0"/>
            </a:endParaRPr>
          </a:p>
          <a:p>
            <a:r>
              <a:rPr lang="en-US" dirty="0">
                <a:latin typeface="Times" panose="02020603050405020304" pitchFamily="18" charset="0"/>
                <a:cs typeface="Times" panose="02020603050405020304" pitchFamily="18" charset="0"/>
              </a:rPr>
              <a:t>Based on this evidence, the actual wave of “mesentery targeted” surgery needs further studies to be validated and cannot be currently recommended in all patients and for all surgeons.</a:t>
            </a:r>
            <a:endParaRPr lang="it-IT" dirty="0">
              <a:latin typeface="Times" panose="02020603050405020304" pitchFamily="18" charset="0"/>
              <a:cs typeface="Times" panose="02020603050405020304" pitchFamily="18" charset="0"/>
            </a:endParaRPr>
          </a:p>
        </p:txBody>
      </p:sp>
      <p:pic>
        <p:nvPicPr>
          <p:cNvPr id="6" name="Picture 2">
            <a:extLst>
              <a:ext uri="{FF2B5EF4-FFF2-40B4-BE49-F238E27FC236}">
                <a16:creationId xmlns:a16="http://schemas.microsoft.com/office/drawing/2014/main" id="{E8F0FC2C-3FE3-F77E-91AF-C8E8C03B7C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9617" y="3269037"/>
            <a:ext cx="2155452" cy="282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512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D57CFBC-D1DA-40A2-822F-82C2F7BEE1B4}"/>
              </a:ext>
            </a:extLst>
          </p:cNvPr>
          <p:cNvPicPr>
            <a:picLocks noChangeAspect="1"/>
          </p:cNvPicPr>
          <p:nvPr/>
        </p:nvPicPr>
        <p:blipFill rotWithShape="1">
          <a:blip r:embed="rId3"/>
          <a:srcRect l="25092" t="36702" r="33611" b="28549"/>
          <a:stretch/>
        </p:blipFill>
        <p:spPr>
          <a:xfrm>
            <a:off x="722489" y="293511"/>
            <a:ext cx="5034844" cy="2381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magine 4">
            <a:extLst>
              <a:ext uri="{FF2B5EF4-FFF2-40B4-BE49-F238E27FC236}">
                <a16:creationId xmlns:a16="http://schemas.microsoft.com/office/drawing/2014/main" id="{9D686F8F-B347-475B-9B14-ED6D7C6B24D2}"/>
              </a:ext>
            </a:extLst>
          </p:cNvPr>
          <p:cNvPicPr>
            <a:picLocks noChangeAspect="1"/>
          </p:cNvPicPr>
          <p:nvPr/>
        </p:nvPicPr>
        <p:blipFill rotWithShape="1">
          <a:blip r:embed="rId3"/>
          <a:srcRect l="51296" t="25338" r="33611" b="65110"/>
          <a:stretch/>
        </p:blipFill>
        <p:spPr>
          <a:xfrm>
            <a:off x="5903910" y="1317288"/>
            <a:ext cx="2305334" cy="820302"/>
          </a:xfrm>
          <a:prstGeom prst="rect">
            <a:avLst/>
          </a:prstGeom>
        </p:spPr>
      </p:pic>
      <p:pic>
        <p:nvPicPr>
          <p:cNvPr id="6" name="Immagine 5">
            <a:extLst>
              <a:ext uri="{FF2B5EF4-FFF2-40B4-BE49-F238E27FC236}">
                <a16:creationId xmlns:a16="http://schemas.microsoft.com/office/drawing/2014/main" id="{AB50EAC5-6BC3-4086-AF71-BEB0CA227A5D}"/>
              </a:ext>
            </a:extLst>
          </p:cNvPr>
          <p:cNvPicPr>
            <a:picLocks noChangeAspect="1"/>
          </p:cNvPicPr>
          <p:nvPr/>
        </p:nvPicPr>
        <p:blipFill rotWithShape="1">
          <a:blip r:embed="rId4"/>
          <a:srcRect l="61944" t="48395" r="16389" b="29537"/>
          <a:stretch/>
        </p:blipFill>
        <p:spPr>
          <a:xfrm>
            <a:off x="5942020" y="212244"/>
            <a:ext cx="1432468" cy="820302"/>
          </a:xfrm>
          <a:prstGeom prst="rect">
            <a:avLst/>
          </a:prstGeom>
        </p:spPr>
      </p:pic>
      <p:pic>
        <p:nvPicPr>
          <p:cNvPr id="7" name="Immagine 6">
            <a:extLst>
              <a:ext uri="{FF2B5EF4-FFF2-40B4-BE49-F238E27FC236}">
                <a16:creationId xmlns:a16="http://schemas.microsoft.com/office/drawing/2014/main" id="{2339ED2D-C9E8-4ECD-9BD1-7ABBE079F101}"/>
              </a:ext>
            </a:extLst>
          </p:cNvPr>
          <p:cNvPicPr>
            <a:picLocks noChangeAspect="1"/>
          </p:cNvPicPr>
          <p:nvPr/>
        </p:nvPicPr>
        <p:blipFill rotWithShape="1">
          <a:blip r:embed="rId5"/>
          <a:srcRect l="51204" t="30279" r="27129" b="26573"/>
          <a:stretch/>
        </p:blipFill>
        <p:spPr>
          <a:xfrm>
            <a:off x="6096000" y="2216178"/>
            <a:ext cx="3917244" cy="4385973"/>
          </a:xfrm>
          <a:prstGeom prst="rect">
            <a:avLst/>
          </a:prstGeom>
        </p:spPr>
      </p:pic>
      <p:pic>
        <p:nvPicPr>
          <p:cNvPr id="8" name="Immagine 7">
            <a:extLst>
              <a:ext uri="{FF2B5EF4-FFF2-40B4-BE49-F238E27FC236}">
                <a16:creationId xmlns:a16="http://schemas.microsoft.com/office/drawing/2014/main" id="{7B028425-A5EC-45DB-A834-935755E49B3D}"/>
              </a:ext>
            </a:extLst>
          </p:cNvPr>
          <p:cNvPicPr>
            <a:picLocks noChangeAspect="1"/>
          </p:cNvPicPr>
          <p:nvPr/>
        </p:nvPicPr>
        <p:blipFill rotWithShape="1">
          <a:blip r:embed="rId5"/>
          <a:srcRect l="24907" t="30443" r="48611" b="26738"/>
          <a:stretch/>
        </p:blipFill>
        <p:spPr>
          <a:xfrm>
            <a:off x="822744" y="2689457"/>
            <a:ext cx="4346222" cy="3951112"/>
          </a:xfrm>
          <a:prstGeom prst="rect">
            <a:avLst/>
          </a:prstGeom>
        </p:spPr>
      </p:pic>
      <p:sp>
        <p:nvSpPr>
          <p:cNvPr id="9" name="CasellaDiTesto 8">
            <a:extLst>
              <a:ext uri="{FF2B5EF4-FFF2-40B4-BE49-F238E27FC236}">
                <a16:creationId xmlns:a16="http://schemas.microsoft.com/office/drawing/2014/main" id="{B5DD73F7-8210-4EF9-A655-1B0D1BFCC7CD}"/>
              </a:ext>
            </a:extLst>
          </p:cNvPr>
          <p:cNvSpPr txBox="1"/>
          <p:nvPr/>
        </p:nvSpPr>
        <p:spPr>
          <a:xfrm>
            <a:off x="8966076" y="3429000"/>
            <a:ext cx="954107" cy="307777"/>
          </a:xfrm>
          <a:prstGeom prst="rect">
            <a:avLst/>
          </a:prstGeom>
          <a:noFill/>
        </p:spPr>
        <p:txBody>
          <a:bodyPr wrap="none" rtlCol="0">
            <a:spAutoFit/>
          </a:bodyPr>
          <a:lstStyle/>
          <a:p>
            <a:r>
              <a:rPr lang="it-IT" sz="1400" b="1" dirty="0">
                <a:latin typeface="Times New Roman" panose="02020603050405020304" pitchFamily="18" charset="0"/>
                <a:cs typeface="Times New Roman" panose="02020603050405020304" pitchFamily="18" charset="0"/>
              </a:rPr>
              <a:t>n 30 (9+3)</a:t>
            </a:r>
          </a:p>
        </p:txBody>
      </p:sp>
      <p:sp>
        <p:nvSpPr>
          <p:cNvPr id="10" name="CasellaDiTesto 9">
            <a:extLst>
              <a:ext uri="{FF2B5EF4-FFF2-40B4-BE49-F238E27FC236}">
                <a16:creationId xmlns:a16="http://schemas.microsoft.com/office/drawing/2014/main" id="{1D79C83F-62FC-41CD-8655-CCDBE754BEFF}"/>
              </a:ext>
            </a:extLst>
          </p:cNvPr>
          <p:cNvSpPr txBox="1"/>
          <p:nvPr/>
        </p:nvSpPr>
        <p:spPr>
          <a:xfrm>
            <a:off x="7592618" y="2805883"/>
            <a:ext cx="761747" cy="307777"/>
          </a:xfrm>
          <a:prstGeom prst="rect">
            <a:avLst/>
          </a:prstGeom>
          <a:noFill/>
        </p:spPr>
        <p:txBody>
          <a:bodyPr wrap="none" rtlCol="0">
            <a:spAutoFit/>
          </a:bodyPr>
          <a:lstStyle/>
          <a:p>
            <a:r>
              <a:rPr lang="it-IT" sz="1400" b="1" dirty="0">
                <a:latin typeface="Times New Roman" panose="02020603050405020304" pitchFamily="18" charset="0"/>
                <a:cs typeface="Times New Roman" panose="02020603050405020304" pitchFamily="18" charset="0"/>
              </a:rPr>
              <a:t>n 34 (1)</a:t>
            </a:r>
          </a:p>
        </p:txBody>
      </p:sp>
      <p:pic>
        <p:nvPicPr>
          <p:cNvPr id="11" name="Immagine 10">
            <a:extLst>
              <a:ext uri="{FF2B5EF4-FFF2-40B4-BE49-F238E27FC236}">
                <a16:creationId xmlns:a16="http://schemas.microsoft.com/office/drawing/2014/main" id="{B574B61F-AEF8-4C32-8614-8EAA1F208DB0}"/>
              </a:ext>
            </a:extLst>
          </p:cNvPr>
          <p:cNvPicPr>
            <a:picLocks noChangeAspect="1"/>
          </p:cNvPicPr>
          <p:nvPr/>
        </p:nvPicPr>
        <p:blipFill rotWithShape="1">
          <a:blip r:embed="rId6"/>
          <a:srcRect l="33158" t="12087" r="33287" b="18932"/>
          <a:stretch/>
        </p:blipFill>
        <p:spPr>
          <a:xfrm>
            <a:off x="8437008" y="97333"/>
            <a:ext cx="2966350" cy="2774312"/>
          </a:xfrm>
          <a:prstGeom prst="rect">
            <a:avLst/>
          </a:prstGeom>
        </p:spPr>
      </p:pic>
      <p:pic>
        <p:nvPicPr>
          <p:cNvPr id="2" name="Immagine 1">
            <a:extLst>
              <a:ext uri="{FF2B5EF4-FFF2-40B4-BE49-F238E27FC236}">
                <a16:creationId xmlns:a16="http://schemas.microsoft.com/office/drawing/2014/main" id="{EF42EA91-785A-A4B6-AF54-73F50F5972E2}"/>
              </a:ext>
            </a:extLst>
          </p:cNvPr>
          <p:cNvPicPr>
            <a:picLocks noChangeAspect="1"/>
          </p:cNvPicPr>
          <p:nvPr/>
        </p:nvPicPr>
        <p:blipFill>
          <a:blip r:embed="rId7"/>
          <a:stretch>
            <a:fillRect/>
          </a:stretch>
        </p:blipFill>
        <p:spPr>
          <a:xfrm>
            <a:off x="11392586" y="5946684"/>
            <a:ext cx="716482" cy="639853"/>
          </a:xfrm>
          <a:prstGeom prst="rect">
            <a:avLst/>
          </a:prstGeom>
        </p:spPr>
      </p:pic>
      <p:pic>
        <p:nvPicPr>
          <p:cNvPr id="3" name="Immagine 2">
            <a:extLst>
              <a:ext uri="{FF2B5EF4-FFF2-40B4-BE49-F238E27FC236}">
                <a16:creationId xmlns:a16="http://schemas.microsoft.com/office/drawing/2014/main" id="{FA052361-9A6E-7120-A7E8-2B434D62470E}"/>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sharpenSoften amount="100000"/>
                    </a14:imgEffect>
                    <a14:imgEffect>
                      <a14:saturation sat="400000"/>
                    </a14:imgEffect>
                  </a14:imgLayer>
                </a14:imgProps>
              </a:ext>
              <a:ext uri="{28A0092B-C50C-407E-A947-70E740481C1C}">
                <a14:useLocalDpi xmlns:a14="http://schemas.microsoft.com/office/drawing/2010/main" val="0"/>
              </a:ext>
            </a:extLst>
          </a:blip>
          <a:srcRect l="6472" b="33870"/>
          <a:stretch/>
        </p:blipFill>
        <p:spPr>
          <a:xfrm>
            <a:off x="0" y="6063755"/>
            <a:ext cx="784593" cy="536804"/>
          </a:xfrm>
          <a:prstGeom prst="rect">
            <a:avLst/>
          </a:prstGeom>
        </p:spPr>
      </p:pic>
    </p:spTree>
    <p:extLst>
      <p:ext uri="{BB962C8B-B14F-4D97-AF65-F5344CB8AC3E}">
        <p14:creationId xmlns:p14="http://schemas.microsoft.com/office/powerpoint/2010/main" val="1610575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2B06B0-1205-DB41-2F07-D98D77D5967C}"/>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3B72DF43-4F40-0EA3-B969-6E9D9E0D0C3B}"/>
              </a:ext>
            </a:extLst>
          </p:cNvPr>
          <p:cNvPicPr>
            <a:picLocks noGrp="1" noChangeAspect="1"/>
          </p:cNvPicPr>
          <p:nvPr>
            <p:ph idx="1"/>
          </p:nvPr>
        </p:nvPicPr>
        <p:blipFill>
          <a:blip r:embed="rId2"/>
          <a:stretch>
            <a:fillRect/>
          </a:stretch>
        </p:blipFill>
        <p:spPr>
          <a:xfrm>
            <a:off x="-26205" y="2230"/>
            <a:ext cx="12218205" cy="6855770"/>
          </a:xfrm>
          <a:prstGeom prst="rect">
            <a:avLst/>
          </a:prstGeom>
        </p:spPr>
      </p:pic>
    </p:spTree>
    <p:extLst>
      <p:ext uri="{BB962C8B-B14F-4D97-AF65-F5344CB8AC3E}">
        <p14:creationId xmlns:p14="http://schemas.microsoft.com/office/powerpoint/2010/main" val="1932545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aria aperta, cielo, acqua, paesaggio&#10;&#10;Descrizione generata automaticamente">
            <a:extLst>
              <a:ext uri="{FF2B5EF4-FFF2-40B4-BE49-F238E27FC236}">
                <a16:creationId xmlns:a16="http://schemas.microsoft.com/office/drawing/2014/main" id="{ADD5F0A5-9EB2-DA0E-B95D-F1701BF2DD9C}"/>
              </a:ext>
            </a:extLst>
          </p:cNvPr>
          <p:cNvPicPr>
            <a:picLocks noChangeAspect="1"/>
          </p:cNvPicPr>
          <p:nvPr/>
        </p:nvPicPr>
        <p:blipFill>
          <a:blip r:embed="rId3">
            <a:extLst>
              <a:ext uri="{28A0092B-C50C-407E-A947-70E740481C1C}">
                <a14:useLocalDpi xmlns:a14="http://schemas.microsoft.com/office/drawing/2010/main" val="0"/>
              </a:ext>
            </a:extLst>
          </a:blip>
          <a:srcRect r="11389" b="13066"/>
          <a:stretch>
            <a:fillRect/>
          </a:stretch>
        </p:blipFill>
        <p:spPr>
          <a:xfrm>
            <a:off x="0" y="0"/>
            <a:ext cx="12427291" cy="6858000"/>
          </a:xfrm>
          <a:prstGeom prst="rect">
            <a:avLst/>
          </a:prstGeom>
        </p:spPr>
      </p:pic>
      <p:sp>
        <p:nvSpPr>
          <p:cNvPr id="4" name="CasellaDiTesto 3">
            <a:extLst>
              <a:ext uri="{FF2B5EF4-FFF2-40B4-BE49-F238E27FC236}">
                <a16:creationId xmlns:a16="http://schemas.microsoft.com/office/drawing/2014/main" id="{0B8E1860-7F2E-EB9C-A835-A59993675201}"/>
              </a:ext>
            </a:extLst>
          </p:cNvPr>
          <p:cNvSpPr txBox="1"/>
          <p:nvPr/>
        </p:nvSpPr>
        <p:spPr>
          <a:xfrm>
            <a:off x="6213645" y="5902141"/>
            <a:ext cx="6512942" cy="677108"/>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			</a:t>
            </a:r>
            <a:r>
              <a:rPr lang="it-IT" sz="2000" dirty="0">
                <a:solidFill>
                  <a:schemeClr val="bg1"/>
                </a:solidFill>
                <a:latin typeface="Times New Roman" panose="02020603050405020304" pitchFamily="18" charset="0"/>
                <a:cs typeface="Times New Roman" panose="02020603050405020304" pitchFamily="18" charset="0"/>
              </a:rPr>
              <a:t>	 @</a:t>
            </a:r>
            <a:r>
              <a:rPr lang="it-IT" sz="2000" dirty="0" err="1">
                <a:solidFill>
                  <a:schemeClr val="bg1"/>
                </a:solidFill>
                <a:latin typeface="Times New Roman" panose="02020603050405020304" pitchFamily="18" charset="0"/>
                <a:cs typeface="Times New Roman" panose="02020603050405020304" pitchFamily="18" charset="0"/>
              </a:rPr>
              <a:t>Michel_Mineccia</a:t>
            </a:r>
            <a:r>
              <a:rPr lang="it-IT" sz="2000" dirty="0">
                <a:solidFill>
                  <a:schemeClr val="bg1"/>
                </a:solidFill>
                <a:latin typeface="Times New Roman" panose="02020603050405020304" pitchFamily="18" charset="0"/>
                <a:cs typeface="Times New Roman" panose="02020603050405020304" pitchFamily="18" charset="0"/>
              </a:rPr>
              <a:t> </a:t>
            </a:r>
            <a:r>
              <a:rPr lang="it-IT" dirty="0"/>
              <a:t>	</a:t>
            </a:r>
          </a:p>
        </p:txBody>
      </p:sp>
      <p:sp>
        <p:nvSpPr>
          <p:cNvPr id="2" name="CasellaDiTesto 1">
            <a:extLst>
              <a:ext uri="{FF2B5EF4-FFF2-40B4-BE49-F238E27FC236}">
                <a16:creationId xmlns:a16="http://schemas.microsoft.com/office/drawing/2014/main" id="{7DC1DF31-95D7-68E9-5EBA-277EB2A8B89E}"/>
              </a:ext>
            </a:extLst>
          </p:cNvPr>
          <p:cNvSpPr txBox="1"/>
          <p:nvPr/>
        </p:nvSpPr>
        <p:spPr>
          <a:xfrm>
            <a:off x="9288641" y="6250553"/>
            <a:ext cx="2903359" cy="400110"/>
          </a:xfrm>
          <a:prstGeom prst="rect">
            <a:avLst/>
          </a:prstGeom>
          <a:noFill/>
        </p:spPr>
        <p:txBody>
          <a:bodyPr wrap="none" rtlCol="0">
            <a:spAutoFit/>
          </a:bodyPr>
          <a:lstStyle/>
          <a:p>
            <a:r>
              <a:rPr lang="it-IT" sz="2000" i="1" dirty="0" err="1">
                <a:solidFill>
                  <a:schemeClr val="bg1"/>
                </a:solidFill>
                <a:latin typeface="Times New Roman" panose="02020603050405020304" pitchFamily="18" charset="0"/>
                <a:cs typeface="Times New Roman" panose="02020603050405020304" pitchFamily="18" charset="0"/>
              </a:rPr>
              <a:t>mmineccia@mauriziano.it</a:t>
            </a:r>
            <a:endParaRPr lang="it-IT" sz="2000" i="1" dirty="0">
              <a:solidFill>
                <a:schemeClr val="bg1"/>
              </a:solidFill>
              <a:latin typeface="Times New Roman" panose="02020603050405020304" pitchFamily="18" charset="0"/>
              <a:cs typeface="Times New Roman" panose="02020603050405020304" pitchFamily="18" charset="0"/>
            </a:endParaRPr>
          </a:p>
        </p:txBody>
      </p:sp>
      <p:sp>
        <p:nvSpPr>
          <p:cNvPr id="3" name="Rectangle 1">
            <a:extLst>
              <a:ext uri="{FF2B5EF4-FFF2-40B4-BE49-F238E27FC236}">
                <a16:creationId xmlns:a16="http://schemas.microsoft.com/office/drawing/2014/main" id="{64D7A5BB-EA1B-8DC0-38A3-A63E14FE53DC}"/>
              </a:ext>
            </a:extLst>
          </p:cNvPr>
          <p:cNvSpPr>
            <a:spLocks noChangeArrowheads="1"/>
          </p:cNvSpPr>
          <p:nvPr/>
        </p:nvSpPr>
        <p:spPr bwMode="auto">
          <a:xfrm>
            <a:off x="9728616" y="5902141"/>
            <a:ext cx="35939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u="none" strike="noStrike" cap="none" normalizeH="0" baseline="0" dirty="0">
                <a:ln>
                  <a:noFill/>
                </a:ln>
                <a:solidFill>
                  <a:schemeClr val="bg1"/>
                </a:solidFill>
                <a:effectLst/>
                <a:latin typeface="Times New Roman" panose="02020603050405020304" pitchFamily="18" charset="0"/>
                <a:ea typeface="-webkit-standard"/>
                <a:cs typeface="Times New Roman" panose="02020603050405020304" pitchFamily="18" charset="0"/>
              </a:rPr>
              <a:t>𝕏</a:t>
            </a:r>
            <a:endParaRPr kumimoji="0" lang="it-IT" altLang="it-IT" sz="200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720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D57CFBC-D1DA-40A2-822F-82C2F7BEE1B4}"/>
              </a:ext>
            </a:extLst>
          </p:cNvPr>
          <p:cNvPicPr>
            <a:picLocks noChangeAspect="1"/>
          </p:cNvPicPr>
          <p:nvPr/>
        </p:nvPicPr>
        <p:blipFill rotWithShape="1">
          <a:blip r:embed="rId3"/>
          <a:srcRect l="25092" t="36702" r="33611" b="45199"/>
          <a:stretch/>
        </p:blipFill>
        <p:spPr>
          <a:xfrm>
            <a:off x="424695" y="182112"/>
            <a:ext cx="5034844" cy="1240649"/>
          </a:xfrm>
          <a:prstGeom prst="rect">
            <a:avLst/>
          </a:prstGeom>
          <a:ln w="9525">
            <a:solidFill>
              <a:srgbClr val="0070C0"/>
            </a:solidFill>
          </a:ln>
        </p:spPr>
      </p:pic>
      <p:pic>
        <p:nvPicPr>
          <p:cNvPr id="6" name="Immagine 5">
            <a:extLst>
              <a:ext uri="{FF2B5EF4-FFF2-40B4-BE49-F238E27FC236}">
                <a16:creationId xmlns:a16="http://schemas.microsoft.com/office/drawing/2014/main" id="{AB50EAC5-6BC3-4086-AF71-BEB0CA227A5D}"/>
              </a:ext>
            </a:extLst>
          </p:cNvPr>
          <p:cNvPicPr>
            <a:picLocks noChangeAspect="1"/>
          </p:cNvPicPr>
          <p:nvPr/>
        </p:nvPicPr>
        <p:blipFill rotWithShape="1">
          <a:blip r:embed="rId4"/>
          <a:srcRect l="61944" t="48395" r="16389" b="29537"/>
          <a:stretch/>
        </p:blipFill>
        <p:spPr>
          <a:xfrm>
            <a:off x="2959765" y="98193"/>
            <a:ext cx="935113" cy="535492"/>
          </a:xfrm>
          <a:prstGeom prst="rect">
            <a:avLst/>
          </a:prstGeom>
        </p:spPr>
      </p:pic>
      <p:pic>
        <p:nvPicPr>
          <p:cNvPr id="2" name="Immagine 1">
            <a:extLst>
              <a:ext uri="{FF2B5EF4-FFF2-40B4-BE49-F238E27FC236}">
                <a16:creationId xmlns:a16="http://schemas.microsoft.com/office/drawing/2014/main" id="{86417F2B-38CA-4CF3-A518-2B11ADC42CE4}"/>
              </a:ext>
            </a:extLst>
          </p:cNvPr>
          <p:cNvPicPr>
            <a:picLocks noChangeAspect="1"/>
          </p:cNvPicPr>
          <p:nvPr/>
        </p:nvPicPr>
        <p:blipFill rotWithShape="1">
          <a:blip r:embed="rId5"/>
          <a:srcRect l="25741" t="32049" r="45648" b="32049"/>
          <a:stretch/>
        </p:blipFill>
        <p:spPr>
          <a:xfrm>
            <a:off x="236805" y="1694694"/>
            <a:ext cx="4916509" cy="3468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magine 2">
            <a:extLst>
              <a:ext uri="{FF2B5EF4-FFF2-40B4-BE49-F238E27FC236}">
                <a16:creationId xmlns:a16="http://schemas.microsoft.com/office/drawing/2014/main" id="{4EB6482F-D07C-41EB-AB18-598F3523AB94}"/>
              </a:ext>
            </a:extLst>
          </p:cNvPr>
          <p:cNvPicPr>
            <a:picLocks noChangeAspect="1"/>
          </p:cNvPicPr>
          <p:nvPr/>
        </p:nvPicPr>
        <p:blipFill rotWithShape="1">
          <a:blip r:embed="rId6"/>
          <a:srcRect l="25833" t="36702" r="27037" b="22497"/>
          <a:stretch/>
        </p:blipFill>
        <p:spPr>
          <a:xfrm>
            <a:off x="5196547" y="3085566"/>
            <a:ext cx="6758648" cy="3289698"/>
          </a:xfrm>
          <a:prstGeom prst="rect">
            <a:avLst/>
          </a:prstGeom>
        </p:spPr>
      </p:pic>
      <p:pic>
        <p:nvPicPr>
          <p:cNvPr id="10" name="Immagine 9">
            <a:extLst>
              <a:ext uri="{FF2B5EF4-FFF2-40B4-BE49-F238E27FC236}">
                <a16:creationId xmlns:a16="http://schemas.microsoft.com/office/drawing/2014/main" id="{357067C3-66D5-4679-99DE-1B1C07D5AC5C}"/>
              </a:ext>
            </a:extLst>
          </p:cNvPr>
          <p:cNvPicPr>
            <a:picLocks noChangeAspect="1"/>
          </p:cNvPicPr>
          <p:nvPr/>
        </p:nvPicPr>
        <p:blipFill>
          <a:blip r:embed="rId7"/>
          <a:srcRect t="8203"/>
          <a:stretch>
            <a:fillRect/>
          </a:stretch>
        </p:blipFill>
        <p:spPr>
          <a:xfrm>
            <a:off x="5933850" y="182112"/>
            <a:ext cx="2835597" cy="3079345"/>
          </a:xfrm>
          <a:prstGeom prst="rect">
            <a:avLst/>
          </a:prstGeom>
        </p:spPr>
      </p:pic>
      <p:pic>
        <p:nvPicPr>
          <p:cNvPr id="5" name="Immagine 4">
            <a:extLst>
              <a:ext uri="{FF2B5EF4-FFF2-40B4-BE49-F238E27FC236}">
                <a16:creationId xmlns:a16="http://schemas.microsoft.com/office/drawing/2014/main" id="{4DE46093-CA86-890C-BA00-9405D39436EC}"/>
              </a:ext>
            </a:extLst>
          </p:cNvPr>
          <p:cNvPicPr>
            <a:picLocks noChangeAspect="1"/>
          </p:cNvPicPr>
          <p:nvPr/>
        </p:nvPicPr>
        <p:blipFill>
          <a:blip r:embed="rId8"/>
          <a:stretch>
            <a:fillRect/>
          </a:stretch>
        </p:blipFill>
        <p:spPr>
          <a:xfrm>
            <a:off x="66454" y="5785031"/>
            <a:ext cx="716482" cy="639853"/>
          </a:xfrm>
          <a:prstGeom prst="rect">
            <a:avLst/>
          </a:prstGeom>
        </p:spPr>
      </p:pic>
    </p:spTree>
    <p:extLst>
      <p:ext uri="{BB962C8B-B14F-4D97-AF65-F5344CB8AC3E}">
        <p14:creationId xmlns:p14="http://schemas.microsoft.com/office/powerpoint/2010/main" val="3348420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82BAF1-ADEE-9932-FCB2-626AAFAF8915}"/>
              </a:ext>
            </a:extLst>
          </p:cNvPr>
          <p:cNvSpPr>
            <a:spLocks noGrp="1"/>
          </p:cNvSpPr>
          <p:nvPr>
            <p:ph type="title"/>
          </p:nvPr>
        </p:nvSpPr>
        <p:spPr>
          <a:xfrm>
            <a:off x="7429016" y="494165"/>
            <a:ext cx="4615947" cy="1023837"/>
          </a:xfrm>
        </p:spPr>
        <p:txBody>
          <a:bodyPr>
            <a:noAutofit/>
          </a:bodyPr>
          <a:lstStyle/>
          <a:p>
            <a:r>
              <a:rPr lang="it-IT" sz="2000" dirty="0" err="1">
                <a:latin typeface="Times New Roman" panose="02020603050405020304" pitchFamily="18" charset="0"/>
                <a:cs typeface="Times New Roman" panose="02020603050405020304" pitchFamily="18" charset="0"/>
              </a:rPr>
              <a:t>adipociytes</a:t>
            </a: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endothelial</a:t>
            </a: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cells</a:t>
            </a:r>
            <a:r>
              <a:rPr lang="it-IT" sz="2000" dirty="0">
                <a:latin typeface="Times New Roman" panose="02020603050405020304" pitchFamily="18" charset="0"/>
                <a:cs typeface="Times New Roman" panose="02020603050405020304" pitchFamily="18" charset="0"/>
              </a:rPr>
              <a:t>, immune </a:t>
            </a:r>
            <a:r>
              <a:rPr lang="it-IT" sz="2000" dirty="0" err="1">
                <a:latin typeface="Times New Roman" panose="02020603050405020304" pitchFamily="18" charset="0"/>
                <a:cs typeface="Times New Roman" panose="02020603050405020304" pitchFamily="18" charset="0"/>
              </a:rPr>
              <a:t>cells</a:t>
            </a: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fibroblasts</a:t>
            </a: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pre-adipocytes</a:t>
            </a:r>
            <a:r>
              <a:rPr lang="it-IT" sz="2000" dirty="0">
                <a:latin typeface="Times New Roman" panose="02020603050405020304" pitchFamily="18" charset="0"/>
                <a:cs typeface="Times New Roman" panose="02020603050405020304" pitchFamily="18" charset="0"/>
              </a:rPr>
              <a:t>, and stem </a:t>
            </a:r>
            <a:r>
              <a:rPr lang="it-IT" sz="2000" dirty="0" err="1">
                <a:latin typeface="Times New Roman" panose="02020603050405020304" pitchFamily="18" charset="0"/>
                <a:cs typeface="Times New Roman" panose="02020603050405020304" pitchFamily="18" charset="0"/>
              </a:rPr>
              <a:t>cells</a:t>
            </a:r>
            <a:endParaRPr lang="it-IT" sz="2000" dirty="0">
              <a:latin typeface="Times New Roman" panose="02020603050405020304" pitchFamily="18" charset="0"/>
              <a:cs typeface="Times New Roman" panose="02020603050405020304" pitchFamily="18" charset="0"/>
            </a:endParaRPr>
          </a:p>
        </p:txBody>
      </p:sp>
      <p:pic>
        <p:nvPicPr>
          <p:cNvPr id="5" name="Segnaposto contenuto 4" descr="Immagine che contiene testo, schermata, diagramma, frutto&#10;&#10;Il contenuto generato dall'IA potrebbe non essere corretto.">
            <a:extLst>
              <a:ext uri="{FF2B5EF4-FFF2-40B4-BE49-F238E27FC236}">
                <a16:creationId xmlns:a16="http://schemas.microsoft.com/office/drawing/2014/main" id="{6A968207-792E-DDF9-8DE0-46CFC4B39E86}"/>
              </a:ext>
            </a:extLst>
          </p:cNvPr>
          <p:cNvPicPr>
            <a:picLocks noGrp="1" noChangeAspect="1"/>
          </p:cNvPicPr>
          <p:nvPr>
            <p:ph idx="1"/>
          </p:nvPr>
        </p:nvPicPr>
        <p:blipFill>
          <a:blip r:embed="rId2"/>
          <a:stretch>
            <a:fillRect/>
          </a:stretch>
        </p:blipFill>
        <p:spPr>
          <a:xfrm>
            <a:off x="0" y="227594"/>
            <a:ext cx="6989926" cy="6402812"/>
          </a:xfrm>
        </p:spPr>
      </p:pic>
      <p:sp>
        <p:nvSpPr>
          <p:cNvPr id="6" name="Freccia giù 5">
            <a:extLst>
              <a:ext uri="{FF2B5EF4-FFF2-40B4-BE49-F238E27FC236}">
                <a16:creationId xmlns:a16="http://schemas.microsoft.com/office/drawing/2014/main" id="{D9D532E1-610C-FA3C-DD4B-313F970B324D}"/>
              </a:ext>
            </a:extLst>
          </p:cNvPr>
          <p:cNvSpPr/>
          <p:nvPr/>
        </p:nvSpPr>
        <p:spPr>
          <a:xfrm>
            <a:off x="7869507" y="1695059"/>
            <a:ext cx="484632" cy="15285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66B21C0A-CF8C-EC3F-3495-47AA2BFB9AB6}"/>
              </a:ext>
            </a:extLst>
          </p:cNvPr>
          <p:cNvSpPr txBox="1"/>
          <p:nvPr/>
        </p:nvSpPr>
        <p:spPr>
          <a:xfrm>
            <a:off x="8565266" y="1698863"/>
            <a:ext cx="2536302" cy="646331"/>
          </a:xfrm>
          <a:prstGeom prst="rect">
            <a:avLst/>
          </a:prstGeom>
          <a:noFill/>
        </p:spPr>
        <p:txBody>
          <a:bodyPr wrap="square" rtlCol="0">
            <a:spAutoFit/>
          </a:bodyPr>
          <a:lstStyle/>
          <a:p>
            <a:r>
              <a:rPr lang="it-IT" dirty="0" err="1">
                <a:latin typeface="Times New Roman" panose="02020603050405020304" pitchFamily="18" charset="0"/>
                <a:cs typeface="Times New Roman" panose="02020603050405020304" pitchFamily="18" charset="0"/>
              </a:rPr>
              <a:t>Secretes</a:t>
            </a:r>
            <a:r>
              <a:rPr lang="it-IT" dirty="0">
                <a:latin typeface="Times New Roman" panose="02020603050405020304" pitchFamily="18" charset="0"/>
                <a:cs typeface="Times New Roman" panose="02020603050405020304" pitchFamily="18" charset="0"/>
              </a:rPr>
              <a:t> a </a:t>
            </a:r>
            <a:r>
              <a:rPr lang="it-IT" dirty="0" err="1">
                <a:latin typeface="Times New Roman" panose="02020603050405020304" pitchFamily="18" charset="0"/>
                <a:cs typeface="Times New Roman" panose="02020603050405020304" pitchFamily="18" charset="0"/>
              </a:rPr>
              <a:t>broad</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spectrum</a:t>
            </a:r>
            <a:r>
              <a:rPr lang="it-IT" dirty="0">
                <a:latin typeface="Times New Roman" panose="02020603050405020304" pitchFamily="18" charset="0"/>
                <a:cs typeface="Times New Roman" panose="02020603050405020304" pitchFamily="18" charset="0"/>
              </a:rPr>
              <a:t> of </a:t>
            </a:r>
            <a:r>
              <a:rPr lang="it-IT" dirty="0" err="1">
                <a:latin typeface="Times New Roman" panose="02020603050405020304" pitchFamily="18" charset="0"/>
                <a:cs typeface="Times New Roman" panose="02020603050405020304" pitchFamily="18" charset="0"/>
              </a:rPr>
              <a:t>mediators</a:t>
            </a:r>
            <a:endParaRPr lang="it-IT" dirty="0">
              <a:latin typeface="Times New Roman" panose="02020603050405020304" pitchFamily="18" charset="0"/>
              <a:cs typeface="Times New Roman" panose="02020603050405020304" pitchFamily="18" charset="0"/>
            </a:endParaRPr>
          </a:p>
        </p:txBody>
      </p:sp>
      <p:sp>
        <p:nvSpPr>
          <p:cNvPr id="12" name="CasellaDiTesto 11">
            <a:extLst>
              <a:ext uri="{FF2B5EF4-FFF2-40B4-BE49-F238E27FC236}">
                <a16:creationId xmlns:a16="http://schemas.microsoft.com/office/drawing/2014/main" id="{99FECC1E-482E-14E6-B5D9-C9B5C3191BAB}"/>
              </a:ext>
            </a:extLst>
          </p:cNvPr>
          <p:cNvSpPr txBox="1"/>
          <p:nvPr/>
        </p:nvSpPr>
        <p:spPr>
          <a:xfrm>
            <a:off x="6989926" y="3429000"/>
            <a:ext cx="4762984" cy="646331"/>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citochine, </a:t>
            </a:r>
            <a:r>
              <a:rPr lang="it-IT" dirty="0" err="1">
                <a:latin typeface="Times New Roman" panose="02020603050405020304" pitchFamily="18" charset="0"/>
                <a:cs typeface="Times New Roman" panose="02020603050405020304" pitchFamily="18" charset="0"/>
              </a:rPr>
              <a:t>adipokines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fatty</a:t>
            </a:r>
            <a:r>
              <a:rPr lang="it-IT" dirty="0">
                <a:latin typeface="Times New Roman" panose="02020603050405020304" pitchFamily="18" charset="0"/>
                <a:cs typeface="Times New Roman" panose="02020603050405020304" pitchFamily="18" charset="0"/>
              </a:rPr>
              <a:t> acids, </a:t>
            </a:r>
            <a:r>
              <a:rPr lang="it-IT" dirty="0" err="1">
                <a:latin typeface="Times New Roman" panose="02020603050405020304" pitchFamily="18" charset="0"/>
                <a:cs typeface="Times New Roman" panose="02020603050405020304" pitchFamily="18" charset="0"/>
              </a:rPr>
              <a:t>growth</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factors</a:t>
            </a:r>
            <a:endParaRPr lang="it-IT" dirty="0">
              <a:latin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p:txBody>
      </p:sp>
      <p:sp>
        <p:nvSpPr>
          <p:cNvPr id="14" name="CasellaDiTesto 13">
            <a:extLst>
              <a:ext uri="{FF2B5EF4-FFF2-40B4-BE49-F238E27FC236}">
                <a16:creationId xmlns:a16="http://schemas.microsoft.com/office/drawing/2014/main" id="{9863232F-6D29-A50A-2E47-90C25B8222BB}"/>
              </a:ext>
            </a:extLst>
          </p:cNvPr>
          <p:cNvSpPr txBox="1"/>
          <p:nvPr/>
        </p:nvSpPr>
        <p:spPr>
          <a:xfrm>
            <a:off x="7190397" y="4549775"/>
            <a:ext cx="4762983" cy="1477328"/>
          </a:xfrm>
          <a:prstGeom prst="rect">
            <a:avLst/>
          </a:prstGeom>
          <a:noFill/>
        </p:spPr>
        <p:txBody>
          <a:bodyPr wrap="square">
            <a:spAutoFit/>
          </a:bodyPr>
          <a:lstStyle/>
          <a:p>
            <a:pPr algn="just"/>
            <a:r>
              <a:rPr lang="it-IT" dirty="0" err="1">
                <a:latin typeface="Times New Roman" panose="02020603050405020304" pitchFamily="18" charset="0"/>
                <a:cs typeface="Times New Roman" panose="02020603050405020304" pitchFamily="18" charset="0"/>
              </a:rPr>
              <a:t>transmural</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inflammation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intestinal</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fibrosis</a:t>
            </a:r>
            <a:r>
              <a:rPr lang="it-IT" dirty="0">
                <a:latin typeface="Times New Roman" panose="02020603050405020304" pitchFamily="18" charset="0"/>
                <a:cs typeface="Times New Roman" panose="02020603050405020304" pitchFamily="18" charset="0"/>
              </a:rPr>
              <a:t>. </a:t>
            </a:r>
          </a:p>
          <a:p>
            <a:pPr algn="just"/>
            <a:endParaRPr lang="it-IT" dirty="0">
              <a:latin typeface="Times New Roman" panose="02020603050405020304" pitchFamily="18" charset="0"/>
              <a:cs typeface="Times New Roman" panose="02020603050405020304" pitchFamily="18" charset="0"/>
            </a:endParaRPr>
          </a:p>
          <a:p>
            <a:pPr algn="just"/>
            <a:r>
              <a:rPr lang="it-IT" dirty="0" err="1">
                <a:latin typeface="Times New Roman" panose="02020603050405020304" pitchFamily="18" charset="0"/>
                <a:cs typeface="Times New Roman" panose="02020603050405020304" pitchFamily="18" charset="0"/>
              </a:rPr>
              <a:t>Fat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wrapping</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together</a:t>
            </a:r>
            <a:r>
              <a:rPr lang="it-IT" dirty="0">
                <a:latin typeface="Times New Roman" panose="02020603050405020304" pitchFamily="18" charset="0"/>
                <a:cs typeface="Times New Roman" panose="02020603050405020304" pitchFamily="18" charset="0"/>
              </a:rPr>
              <a:t> with </a:t>
            </a:r>
            <a:r>
              <a:rPr lang="it-IT" dirty="0" err="1">
                <a:latin typeface="Times New Roman" panose="02020603050405020304" pitchFamily="18" charset="0"/>
                <a:cs typeface="Times New Roman" panose="02020603050405020304" pitchFamily="18" charset="0"/>
              </a:rPr>
              <a:t>muscular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hypertrophy</a:t>
            </a:r>
            <a:r>
              <a:rPr lang="it-IT" dirty="0">
                <a:latin typeface="Times New Roman" panose="02020603050405020304" pitchFamily="18" charset="0"/>
                <a:cs typeface="Times New Roman" panose="02020603050405020304" pitchFamily="18" charset="0"/>
              </a:rPr>
              <a:t> and </a:t>
            </a:r>
            <a:r>
              <a:rPr lang="it-IT" dirty="0" err="1">
                <a:latin typeface="Times New Roman" panose="02020603050405020304" pitchFamily="18" charset="0"/>
                <a:cs typeface="Times New Roman" panose="02020603050405020304" pitchFamily="18" charset="0"/>
              </a:rPr>
              <a:t>intestinal</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fibrosis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may</a:t>
            </a:r>
            <a:r>
              <a:rPr lang="it-IT" dirty="0">
                <a:latin typeface="Times New Roman" panose="02020603050405020304" pitchFamily="18" charset="0"/>
                <a:cs typeface="Times New Roman" panose="02020603050405020304" pitchFamily="18" charset="0"/>
              </a:rPr>
              <a:t> participate in the </a:t>
            </a:r>
            <a:r>
              <a:rPr lang="it-IT" dirty="0" err="1">
                <a:latin typeface="Times New Roman" panose="02020603050405020304" pitchFamily="18" charset="0"/>
                <a:cs typeface="Times New Roman" panose="02020603050405020304" pitchFamily="18" charset="0"/>
              </a:rPr>
              <a:t>stricturing</a:t>
            </a:r>
            <a:r>
              <a:rPr lang="it-IT" dirty="0">
                <a:latin typeface="Times New Roman" panose="02020603050405020304" pitchFamily="18" charset="0"/>
                <a:cs typeface="Times New Roman" panose="02020603050405020304" pitchFamily="18" charset="0"/>
              </a:rPr>
              <a:t> form of CD </a:t>
            </a:r>
          </a:p>
        </p:txBody>
      </p:sp>
      <p:sp>
        <p:nvSpPr>
          <p:cNvPr id="15" name="CasellaDiTesto 14">
            <a:extLst>
              <a:ext uri="{FF2B5EF4-FFF2-40B4-BE49-F238E27FC236}">
                <a16:creationId xmlns:a16="http://schemas.microsoft.com/office/drawing/2014/main" id="{30FBCB1B-A550-6F8A-08D1-ADF8F3C0057C}"/>
              </a:ext>
            </a:extLst>
          </p:cNvPr>
          <p:cNvSpPr txBox="1"/>
          <p:nvPr/>
        </p:nvSpPr>
        <p:spPr>
          <a:xfrm>
            <a:off x="8801100" y="51342"/>
            <a:ext cx="2300468" cy="369332"/>
          </a:xfrm>
          <a:prstGeom prst="rect">
            <a:avLst/>
          </a:prstGeom>
          <a:noFill/>
        </p:spPr>
        <p:txBody>
          <a:bodyPr wrap="square" rtlCol="0">
            <a:spAutoFit/>
          </a:bodyPr>
          <a:lstStyle/>
          <a:p>
            <a:r>
              <a:rPr lang="it-IT" dirty="0" err="1">
                <a:latin typeface="Times New Roman" panose="02020603050405020304" pitchFamily="18" charset="0"/>
                <a:cs typeface="Times New Roman" panose="02020603050405020304" pitchFamily="18" charset="0"/>
              </a:rPr>
              <a:t>Wrapping</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fat</a:t>
            </a:r>
            <a:r>
              <a:rPr lang="it-IT"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18954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F2EB507-DD40-4E57-A808-B53E8D847AD1}"/>
              </a:ext>
            </a:extLst>
          </p:cNvPr>
          <p:cNvPicPr>
            <a:picLocks noChangeAspect="1"/>
          </p:cNvPicPr>
          <p:nvPr/>
        </p:nvPicPr>
        <p:blipFill rotWithShape="1">
          <a:blip r:embed="rId2"/>
          <a:srcRect l="38921" t="25403" r="34632" b="60562"/>
          <a:stretch/>
        </p:blipFill>
        <p:spPr>
          <a:xfrm>
            <a:off x="3162310" y="790173"/>
            <a:ext cx="4385267" cy="1309036"/>
          </a:xfrm>
          <a:prstGeom prst="rect">
            <a:avLst/>
          </a:prstGeom>
        </p:spPr>
      </p:pic>
      <p:pic>
        <p:nvPicPr>
          <p:cNvPr id="5" name="Immagine 4">
            <a:extLst>
              <a:ext uri="{FF2B5EF4-FFF2-40B4-BE49-F238E27FC236}">
                <a16:creationId xmlns:a16="http://schemas.microsoft.com/office/drawing/2014/main" id="{FF080276-7D0A-4907-AE01-4C636487A948}"/>
              </a:ext>
            </a:extLst>
          </p:cNvPr>
          <p:cNvPicPr>
            <a:picLocks noChangeAspect="1"/>
          </p:cNvPicPr>
          <p:nvPr/>
        </p:nvPicPr>
        <p:blipFill rotWithShape="1">
          <a:blip r:embed="rId2"/>
          <a:srcRect l="28500" t="15158" r="60842" b="79228"/>
          <a:stretch/>
        </p:blipFill>
        <p:spPr>
          <a:xfrm>
            <a:off x="402092" y="1106559"/>
            <a:ext cx="2760218" cy="817841"/>
          </a:xfrm>
          <a:prstGeom prst="rect">
            <a:avLst/>
          </a:prstGeom>
        </p:spPr>
      </p:pic>
      <p:pic>
        <p:nvPicPr>
          <p:cNvPr id="6" name="Immagine 5">
            <a:extLst>
              <a:ext uri="{FF2B5EF4-FFF2-40B4-BE49-F238E27FC236}">
                <a16:creationId xmlns:a16="http://schemas.microsoft.com/office/drawing/2014/main" id="{F8D2707B-FC34-4C4D-8D2A-AA14F91D07E8}"/>
              </a:ext>
            </a:extLst>
          </p:cNvPr>
          <p:cNvPicPr>
            <a:picLocks noChangeAspect="1"/>
          </p:cNvPicPr>
          <p:nvPr/>
        </p:nvPicPr>
        <p:blipFill rotWithShape="1">
          <a:blip r:embed="rId2"/>
          <a:srcRect l="61106" t="16000" r="30210" b="79228"/>
          <a:stretch/>
        </p:blipFill>
        <p:spPr>
          <a:xfrm>
            <a:off x="9870139" y="914400"/>
            <a:ext cx="1339047" cy="413886"/>
          </a:xfrm>
          <a:prstGeom prst="rect">
            <a:avLst/>
          </a:prstGeom>
        </p:spPr>
      </p:pic>
      <p:pic>
        <p:nvPicPr>
          <p:cNvPr id="7" name="Immagine 6">
            <a:extLst>
              <a:ext uri="{FF2B5EF4-FFF2-40B4-BE49-F238E27FC236}">
                <a16:creationId xmlns:a16="http://schemas.microsoft.com/office/drawing/2014/main" id="{00C9DD08-80E9-4155-9374-FF08A07DD70F}"/>
              </a:ext>
            </a:extLst>
          </p:cNvPr>
          <p:cNvPicPr>
            <a:picLocks noChangeAspect="1"/>
          </p:cNvPicPr>
          <p:nvPr/>
        </p:nvPicPr>
        <p:blipFill rotWithShape="1">
          <a:blip r:embed="rId3"/>
          <a:srcRect l="29211" t="33825" r="31000" b="26250"/>
          <a:stretch/>
        </p:blipFill>
        <p:spPr>
          <a:xfrm>
            <a:off x="191691" y="2073898"/>
            <a:ext cx="7400014" cy="4362312"/>
          </a:xfrm>
          <a:prstGeom prst="rect">
            <a:avLst/>
          </a:prstGeom>
        </p:spPr>
      </p:pic>
      <p:sp>
        <p:nvSpPr>
          <p:cNvPr id="10" name="Freccia in giù 9">
            <a:extLst>
              <a:ext uri="{FF2B5EF4-FFF2-40B4-BE49-F238E27FC236}">
                <a16:creationId xmlns:a16="http://schemas.microsoft.com/office/drawing/2014/main" id="{512B739A-BD58-4E86-803F-619B6DF6E6A9}"/>
              </a:ext>
            </a:extLst>
          </p:cNvPr>
          <p:cNvSpPr/>
          <p:nvPr/>
        </p:nvSpPr>
        <p:spPr>
          <a:xfrm flipV="1">
            <a:off x="4254366" y="3887298"/>
            <a:ext cx="364695" cy="821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Rettangolo 10">
            <a:extLst>
              <a:ext uri="{FF2B5EF4-FFF2-40B4-BE49-F238E27FC236}">
                <a16:creationId xmlns:a16="http://schemas.microsoft.com/office/drawing/2014/main" id="{4ED6A0A9-4657-4A11-A2FF-EEF39A33692C}"/>
              </a:ext>
            </a:extLst>
          </p:cNvPr>
          <p:cNvSpPr/>
          <p:nvPr/>
        </p:nvSpPr>
        <p:spPr>
          <a:xfrm>
            <a:off x="8357179" y="3997842"/>
            <a:ext cx="1665841" cy="1754326"/>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Adipokines</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adiponectin,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apelin,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chemerin,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leptin</a:t>
            </a:r>
            <a:endParaRPr lang="it-IT" dirty="0">
              <a:latin typeface="Times New Roman" panose="02020603050405020304" pitchFamily="18" charset="0"/>
              <a:cs typeface="Times New Roman" panose="02020603050405020304" pitchFamily="18" charset="0"/>
            </a:endParaRPr>
          </a:p>
        </p:txBody>
      </p:sp>
      <p:sp>
        <p:nvSpPr>
          <p:cNvPr id="13" name="Rettangolo 12">
            <a:extLst>
              <a:ext uri="{FF2B5EF4-FFF2-40B4-BE49-F238E27FC236}">
                <a16:creationId xmlns:a16="http://schemas.microsoft.com/office/drawing/2014/main" id="{2D505194-FD82-4CDB-A49D-13D7FDACFD3E}"/>
              </a:ext>
            </a:extLst>
          </p:cNvPr>
          <p:cNvSpPr/>
          <p:nvPr/>
        </p:nvSpPr>
        <p:spPr>
          <a:xfrm>
            <a:off x="6835494" y="2051717"/>
            <a:ext cx="4083213" cy="1477328"/>
          </a:xfrm>
          <a:prstGeom prst="rect">
            <a:avLst/>
          </a:prstGeom>
          <a:ln w="19050">
            <a:solidFill>
              <a:schemeClr val="tx1"/>
            </a:solidFill>
          </a:ln>
        </p:spPr>
        <p:txBody>
          <a:bodyPr wrap="square">
            <a:spAutoFit/>
          </a:bodyPr>
          <a:lstStyle/>
          <a:p>
            <a:r>
              <a:rPr lang="en-US" dirty="0">
                <a:latin typeface="Times New Roman" panose="02020603050405020304" pitchFamily="18" charset="0"/>
                <a:cs typeface="Times New Roman" panose="02020603050405020304" pitchFamily="18" charset="0"/>
              </a:rPr>
              <a:t>group of mediators primarily released by adipocytes that modulate a variety of metabolic functions within the fat tissue and additional organs such as liver, brain and muscle.</a:t>
            </a:r>
            <a:endParaRPr lang="it-IT" dirty="0">
              <a:latin typeface="Times New Roman" panose="02020603050405020304" pitchFamily="18" charset="0"/>
              <a:cs typeface="Times New Roman" panose="02020603050405020304" pitchFamily="18" charset="0"/>
            </a:endParaRPr>
          </a:p>
        </p:txBody>
      </p:sp>
      <p:sp>
        <p:nvSpPr>
          <p:cNvPr id="2" name="Freccia a pentagono 1">
            <a:extLst>
              <a:ext uri="{FF2B5EF4-FFF2-40B4-BE49-F238E27FC236}">
                <a16:creationId xmlns:a16="http://schemas.microsoft.com/office/drawing/2014/main" id="{251CB76F-07AC-EA57-C401-771F6C9DA257}"/>
              </a:ext>
            </a:extLst>
          </p:cNvPr>
          <p:cNvSpPr/>
          <p:nvPr/>
        </p:nvSpPr>
        <p:spPr>
          <a:xfrm rot="10800000">
            <a:off x="7331282" y="3660427"/>
            <a:ext cx="2831214" cy="2439503"/>
          </a:xfrm>
          <a:prstGeom prst="homePlat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C1831F1F-CBF7-13F6-C56A-8D6648A764E2}"/>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100000"/>
                    </a14:imgEffect>
                    <a14:imgEffect>
                      <a14:saturation sat="400000"/>
                    </a14:imgEffect>
                  </a14:imgLayer>
                </a14:imgProps>
              </a:ext>
              <a:ext uri="{28A0092B-C50C-407E-A947-70E740481C1C}">
                <a14:useLocalDpi xmlns:a14="http://schemas.microsoft.com/office/drawing/2010/main" val="0"/>
              </a:ext>
            </a:extLst>
          </a:blip>
          <a:srcRect l="6472" b="33870"/>
          <a:stretch/>
        </p:blipFill>
        <p:spPr>
          <a:xfrm>
            <a:off x="0" y="6263689"/>
            <a:ext cx="784593" cy="536804"/>
          </a:xfrm>
          <a:prstGeom prst="rect">
            <a:avLst/>
          </a:prstGeom>
        </p:spPr>
      </p:pic>
      <p:pic>
        <p:nvPicPr>
          <p:cNvPr id="8" name="Immagine 7">
            <a:extLst>
              <a:ext uri="{FF2B5EF4-FFF2-40B4-BE49-F238E27FC236}">
                <a16:creationId xmlns:a16="http://schemas.microsoft.com/office/drawing/2014/main" id="{32F9D173-1651-3975-F680-5240E494919C}"/>
              </a:ext>
            </a:extLst>
          </p:cNvPr>
          <p:cNvPicPr>
            <a:picLocks noChangeAspect="1"/>
          </p:cNvPicPr>
          <p:nvPr/>
        </p:nvPicPr>
        <p:blipFill>
          <a:blip r:embed="rId6"/>
          <a:stretch>
            <a:fillRect/>
          </a:stretch>
        </p:blipFill>
        <p:spPr>
          <a:xfrm>
            <a:off x="11470950" y="6094689"/>
            <a:ext cx="716482" cy="639853"/>
          </a:xfrm>
          <a:prstGeom prst="rect">
            <a:avLst/>
          </a:prstGeom>
        </p:spPr>
      </p:pic>
      <p:pic>
        <p:nvPicPr>
          <p:cNvPr id="12" name="Immagine 11" descr="Immagine che contiene cibo, arancione&#10;&#10;Il contenuto generato dall'IA potrebbe non essere corretto.">
            <a:extLst>
              <a:ext uri="{FF2B5EF4-FFF2-40B4-BE49-F238E27FC236}">
                <a16:creationId xmlns:a16="http://schemas.microsoft.com/office/drawing/2014/main" id="{EE94125D-4983-74CD-DE6D-5043E38A63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9170" y="806002"/>
            <a:ext cx="6858000" cy="5245995"/>
          </a:xfrm>
          <a:prstGeom prst="rect">
            <a:avLst/>
          </a:prstGeom>
        </p:spPr>
      </p:pic>
      <p:pic>
        <p:nvPicPr>
          <p:cNvPr id="15" name="Immagine 14" descr="Immagine che contiene carne, Carne, Attrezzature mediche, medico&#10;&#10;Il contenuto generato dall'IA potrebbe non essere corretto.">
            <a:extLst>
              <a:ext uri="{FF2B5EF4-FFF2-40B4-BE49-F238E27FC236}">
                <a16:creationId xmlns:a16="http://schemas.microsoft.com/office/drawing/2014/main" id="{3E1DABF3-8EC4-0AC8-2118-814F45EDF0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317889" y="801260"/>
            <a:ext cx="6858000" cy="5255478"/>
          </a:xfrm>
          <a:prstGeom prst="rect">
            <a:avLst/>
          </a:prstGeom>
        </p:spPr>
      </p:pic>
    </p:spTree>
    <p:extLst>
      <p:ext uri="{BB962C8B-B14F-4D97-AF65-F5344CB8AC3E}">
        <p14:creationId xmlns:p14="http://schemas.microsoft.com/office/powerpoint/2010/main" val="122004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88AA6-5E7C-9329-27E4-E61108056D42}"/>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77AE04A1-8CFB-2758-2012-D7A47C2D1788}"/>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100000"/>
                    </a14:imgEffect>
                    <a14:imgEffect>
                      <a14:saturation sat="400000"/>
                    </a14:imgEffect>
                  </a14:imgLayer>
                </a14:imgProps>
              </a:ext>
              <a:ext uri="{28A0092B-C50C-407E-A947-70E740481C1C}">
                <a14:useLocalDpi xmlns:a14="http://schemas.microsoft.com/office/drawing/2010/main" val="0"/>
              </a:ext>
            </a:extLst>
          </a:blip>
          <a:srcRect l="6472" b="33870"/>
          <a:stretch/>
        </p:blipFill>
        <p:spPr>
          <a:xfrm>
            <a:off x="0" y="6263689"/>
            <a:ext cx="784593" cy="536804"/>
          </a:xfrm>
          <a:prstGeom prst="rect">
            <a:avLst/>
          </a:prstGeom>
        </p:spPr>
      </p:pic>
      <p:pic>
        <p:nvPicPr>
          <p:cNvPr id="8" name="Immagine 7">
            <a:extLst>
              <a:ext uri="{FF2B5EF4-FFF2-40B4-BE49-F238E27FC236}">
                <a16:creationId xmlns:a16="http://schemas.microsoft.com/office/drawing/2014/main" id="{76C07751-A00F-32C9-C779-7D86690ACB62}"/>
              </a:ext>
            </a:extLst>
          </p:cNvPr>
          <p:cNvPicPr>
            <a:picLocks noChangeAspect="1"/>
          </p:cNvPicPr>
          <p:nvPr/>
        </p:nvPicPr>
        <p:blipFill>
          <a:blip r:embed="rId6"/>
          <a:stretch>
            <a:fillRect/>
          </a:stretch>
        </p:blipFill>
        <p:spPr>
          <a:xfrm>
            <a:off x="11470950" y="6094689"/>
            <a:ext cx="716482" cy="639853"/>
          </a:xfrm>
          <a:prstGeom prst="rect">
            <a:avLst/>
          </a:prstGeom>
        </p:spPr>
      </p:pic>
      <p:pic>
        <p:nvPicPr>
          <p:cNvPr id="9" name="IMG_0422_6857C510-2B6F-46F7-B961-D104A6F2A0EF.mp4">
            <a:hlinkClick r:id="" action="ppaction://media"/>
            <a:extLst>
              <a:ext uri="{FF2B5EF4-FFF2-40B4-BE49-F238E27FC236}">
                <a16:creationId xmlns:a16="http://schemas.microsoft.com/office/drawing/2014/main" id="{F766AD0F-AB9B-558D-F5A6-F82BCC953C8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rot="16200000">
            <a:off x="2666003" y="-2663432"/>
            <a:ext cx="6855431" cy="12187432"/>
          </a:xfrm>
          <a:prstGeom prst="rect">
            <a:avLst/>
          </a:prstGeom>
        </p:spPr>
      </p:pic>
    </p:spTree>
    <p:extLst>
      <p:ext uri="{BB962C8B-B14F-4D97-AF65-F5344CB8AC3E}">
        <p14:creationId xmlns:p14="http://schemas.microsoft.com/office/powerpoint/2010/main" val="284416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FAAC28-9420-6951-2A1A-0EF247DB1135}"/>
              </a:ext>
            </a:extLst>
          </p:cNvPr>
          <p:cNvPicPr>
            <a:picLocks noChangeAspect="1"/>
          </p:cNvPicPr>
          <p:nvPr/>
        </p:nvPicPr>
        <p:blipFill rotWithShape="1">
          <a:blip r:embed="rId2"/>
          <a:srcRect t="128" b="33622"/>
          <a:stretch/>
        </p:blipFill>
        <p:spPr>
          <a:xfrm>
            <a:off x="3604517" y="181715"/>
            <a:ext cx="5090952" cy="2120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248B504A-FACB-B058-7779-28D637B92EC5}"/>
              </a:ext>
            </a:extLst>
          </p:cNvPr>
          <p:cNvSpPr txBox="1"/>
          <p:nvPr/>
        </p:nvSpPr>
        <p:spPr>
          <a:xfrm>
            <a:off x="9923210" y="924868"/>
            <a:ext cx="652743" cy="369332"/>
          </a:xfrm>
          <a:prstGeom prst="rect">
            <a:avLst/>
          </a:prstGeom>
          <a:noFill/>
          <a:ln w="12700">
            <a:solidFill>
              <a:schemeClr val="tx1"/>
            </a:solidFill>
          </a:ln>
        </p:spPr>
        <p:txBody>
          <a:bodyPr wrap="none" rtlCol="0">
            <a:spAutoFit/>
          </a:bodyPr>
          <a:lstStyle/>
          <a:p>
            <a:r>
              <a:rPr lang="it-IT" dirty="0"/>
              <a:t>1272</a:t>
            </a:r>
          </a:p>
        </p:txBody>
      </p:sp>
      <p:sp>
        <p:nvSpPr>
          <p:cNvPr id="16" name="TextBox 15">
            <a:extLst>
              <a:ext uri="{FF2B5EF4-FFF2-40B4-BE49-F238E27FC236}">
                <a16:creationId xmlns:a16="http://schemas.microsoft.com/office/drawing/2014/main" id="{25DBC4E0-47C5-F374-5BE4-E5CCB16065B4}"/>
              </a:ext>
            </a:extLst>
          </p:cNvPr>
          <p:cNvSpPr txBox="1"/>
          <p:nvPr/>
        </p:nvSpPr>
        <p:spPr>
          <a:xfrm>
            <a:off x="9448956" y="1967667"/>
            <a:ext cx="1755555" cy="369332"/>
          </a:xfrm>
          <a:prstGeom prst="rect">
            <a:avLst/>
          </a:prstGeom>
          <a:noFill/>
          <a:ln w="12700">
            <a:solidFill>
              <a:schemeClr val="tx1"/>
            </a:solidFill>
          </a:ln>
        </p:spPr>
        <p:txBody>
          <a:bodyPr wrap="square" rtlCol="0">
            <a:spAutoFit/>
          </a:bodyPr>
          <a:lstStyle/>
          <a:p>
            <a:r>
              <a:rPr lang="en-US" dirty="0"/>
              <a:t>744 (S0, 58,5%)</a:t>
            </a:r>
            <a:endParaRPr lang="it-IT" dirty="0"/>
          </a:p>
        </p:txBody>
      </p:sp>
      <p:sp>
        <p:nvSpPr>
          <p:cNvPr id="17" name="TextBox 16">
            <a:extLst>
              <a:ext uri="{FF2B5EF4-FFF2-40B4-BE49-F238E27FC236}">
                <a16:creationId xmlns:a16="http://schemas.microsoft.com/office/drawing/2014/main" id="{6FBA175B-041D-B797-A513-EEEDCC0C3376}"/>
              </a:ext>
            </a:extLst>
          </p:cNvPr>
          <p:cNvSpPr txBox="1"/>
          <p:nvPr/>
        </p:nvSpPr>
        <p:spPr>
          <a:xfrm>
            <a:off x="9463032" y="3170456"/>
            <a:ext cx="1755555" cy="369332"/>
          </a:xfrm>
          <a:prstGeom prst="rect">
            <a:avLst/>
          </a:prstGeom>
          <a:noFill/>
          <a:ln w="12700">
            <a:solidFill>
              <a:schemeClr val="tx1"/>
            </a:solidFill>
          </a:ln>
        </p:spPr>
        <p:txBody>
          <a:bodyPr wrap="square" rtlCol="0">
            <a:spAutoFit/>
          </a:bodyPr>
          <a:lstStyle/>
          <a:p>
            <a:r>
              <a:rPr lang="it-IT" dirty="0"/>
              <a:t>331 (S1, 26%)</a:t>
            </a:r>
          </a:p>
        </p:txBody>
      </p:sp>
      <p:sp>
        <p:nvSpPr>
          <p:cNvPr id="18" name="TextBox 17">
            <a:extLst>
              <a:ext uri="{FF2B5EF4-FFF2-40B4-BE49-F238E27FC236}">
                <a16:creationId xmlns:a16="http://schemas.microsoft.com/office/drawing/2014/main" id="{73749910-2AFA-2887-6EAE-1FE4E9FD2C89}"/>
              </a:ext>
            </a:extLst>
          </p:cNvPr>
          <p:cNvSpPr txBox="1"/>
          <p:nvPr/>
        </p:nvSpPr>
        <p:spPr>
          <a:xfrm>
            <a:off x="9573896" y="4269987"/>
            <a:ext cx="1716064" cy="369332"/>
          </a:xfrm>
          <a:prstGeom prst="rect">
            <a:avLst/>
          </a:prstGeom>
          <a:noFill/>
          <a:ln w="12700">
            <a:solidFill>
              <a:schemeClr val="tx1"/>
            </a:solidFill>
          </a:ln>
        </p:spPr>
        <p:txBody>
          <a:bodyPr wrap="square" rtlCol="0">
            <a:spAutoFit/>
          </a:bodyPr>
          <a:lstStyle/>
          <a:p>
            <a:r>
              <a:rPr lang="en-US" dirty="0"/>
              <a:t>126 (S2, 10%)</a:t>
            </a:r>
            <a:endParaRPr lang="it-IT" dirty="0"/>
          </a:p>
        </p:txBody>
      </p:sp>
      <p:sp>
        <p:nvSpPr>
          <p:cNvPr id="19" name="TextBox 18">
            <a:extLst>
              <a:ext uri="{FF2B5EF4-FFF2-40B4-BE49-F238E27FC236}">
                <a16:creationId xmlns:a16="http://schemas.microsoft.com/office/drawing/2014/main" id="{17884928-1469-85DA-921A-51CD1057087E}"/>
              </a:ext>
            </a:extLst>
          </p:cNvPr>
          <p:cNvSpPr txBox="1"/>
          <p:nvPr/>
        </p:nvSpPr>
        <p:spPr>
          <a:xfrm>
            <a:off x="9689635" y="5322744"/>
            <a:ext cx="1514876" cy="369332"/>
          </a:xfrm>
          <a:prstGeom prst="rect">
            <a:avLst/>
          </a:prstGeom>
          <a:noFill/>
          <a:ln w="12700">
            <a:solidFill>
              <a:schemeClr val="tx1"/>
            </a:solidFill>
          </a:ln>
        </p:spPr>
        <p:txBody>
          <a:bodyPr wrap="square" rtlCol="0">
            <a:spAutoFit/>
          </a:bodyPr>
          <a:lstStyle/>
          <a:p>
            <a:r>
              <a:rPr lang="en-US" dirty="0"/>
              <a:t>71 (S3, 5,5%)</a:t>
            </a:r>
            <a:endParaRPr lang="it-IT" dirty="0"/>
          </a:p>
        </p:txBody>
      </p:sp>
      <p:sp>
        <p:nvSpPr>
          <p:cNvPr id="20" name="Arrow: Down 19">
            <a:extLst>
              <a:ext uri="{FF2B5EF4-FFF2-40B4-BE49-F238E27FC236}">
                <a16:creationId xmlns:a16="http://schemas.microsoft.com/office/drawing/2014/main" id="{A09ADC2B-B5D4-0450-B4AB-4BBAEE761DC1}"/>
              </a:ext>
            </a:extLst>
          </p:cNvPr>
          <p:cNvSpPr/>
          <p:nvPr/>
        </p:nvSpPr>
        <p:spPr>
          <a:xfrm>
            <a:off x="10051836" y="1522814"/>
            <a:ext cx="484632" cy="29007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60000"/>
                  <a:lumOff val="40000"/>
                </a:schemeClr>
              </a:solidFill>
            </a:endParaRPr>
          </a:p>
        </p:txBody>
      </p:sp>
      <p:sp>
        <p:nvSpPr>
          <p:cNvPr id="21" name="Arrow: Down 20">
            <a:extLst>
              <a:ext uri="{FF2B5EF4-FFF2-40B4-BE49-F238E27FC236}">
                <a16:creationId xmlns:a16="http://schemas.microsoft.com/office/drawing/2014/main" id="{55BC0A0A-351F-64FC-8FC2-125E3385F721}"/>
              </a:ext>
            </a:extLst>
          </p:cNvPr>
          <p:cNvSpPr/>
          <p:nvPr/>
        </p:nvSpPr>
        <p:spPr>
          <a:xfrm>
            <a:off x="10051836" y="2622345"/>
            <a:ext cx="484632" cy="29007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Arrow: Down 21">
            <a:extLst>
              <a:ext uri="{FF2B5EF4-FFF2-40B4-BE49-F238E27FC236}">
                <a16:creationId xmlns:a16="http://schemas.microsoft.com/office/drawing/2014/main" id="{1FCCC2B1-F6BF-3D16-D028-24CBEA84410E}"/>
              </a:ext>
            </a:extLst>
          </p:cNvPr>
          <p:cNvSpPr/>
          <p:nvPr/>
        </p:nvSpPr>
        <p:spPr>
          <a:xfrm>
            <a:off x="10084417" y="3888879"/>
            <a:ext cx="484632" cy="29007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Arrow: Down 22">
            <a:extLst>
              <a:ext uri="{FF2B5EF4-FFF2-40B4-BE49-F238E27FC236}">
                <a16:creationId xmlns:a16="http://schemas.microsoft.com/office/drawing/2014/main" id="{95A5272C-B83B-B3B5-31FF-06263663B29E}"/>
              </a:ext>
            </a:extLst>
          </p:cNvPr>
          <p:cNvSpPr/>
          <p:nvPr/>
        </p:nvSpPr>
        <p:spPr>
          <a:xfrm>
            <a:off x="10098494" y="4821380"/>
            <a:ext cx="484632" cy="2900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TextBox 24">
            <a:extLst>
              <a:ext uri="{FF2B5EF4-FFF2-40B4-BE49-F238E27FC236}">
                <a16:creationId xmlns:a16="http://schemas.microsoft.com/office/drawing/2014/main" id="{379C7523-572C-3855-6A56-2D043A0B4363}"/>
              </a:ext>
            </a:extLst>
          </p:cNvPr>
          <p:cNvSpPr txBox="1"/>
          <p:nvPr/>
        </p:nvSpPr>
        <p:spPr>
          <a:xfrm>
            <a:off x="516375" y="2469494"/>
            <a:ext cx="6109854" cy="3970318"/>
          </a:xfrm>
          <a:prstGeom prst="rect">
            <a:avLst/>
          </a:prstGeom>
          <a:noFill/>
        </p:spPr>
        <p:txBody>
          <a:bodyPr wrap="square">
            <a:spAutoFit/>
          </a:bodyPr>
          <a:lstStyle/>
          <a:p>
            <a:r>
              <a:rPr lang="en-US" dirty="0">
                <a:latin typeface="Times" panose="02020603050405020304" pitchFamily="18" charset="0"/>
                <a:cs typeface="Times" panose="02020603050405020304" pitchFamily="18" charset="0"/>
              </a:rPr>
              <a:t>Thickened mesentery: when the thickness was more </a:t>
            </a:r>
          </a:p>
          <a:p>
            <a:r>
              <a:rPr lang="en-US" dirty="0">
                <a:latin typeface="Times" panose="02020603050405020304" pitchFamily="18" charset="0"/>
                <a:cs typeface="Times" panose="02020603050405020304" pitchFamily="18" charset="0"/>
              </a:rPr>
              <a:t>than 5 mm, and/or when the wrapping fat involved </a:t>
            </a:r>
          </a:p>
          <a:p>
            <a:r>
              <a:rPr lang="en-US" dirty="0">
                <a:latin typeface="Times" panose="02020603050405020304" pitchFamily="18" charset="0"/>
                <a:cs typeface="Times" panose="02020603050405020304" pitchFamily="18" charset="0"/>
              </a:rPr>
              <a:t>more than 180° of bowel girth, with vascular and lymphatic retraction</a:t>
            </a:r>
          </a:p>
          <a:p>
            <a:endParaRPr lang="en-US" dirty="0">
              <a:latin typeface="Times" panose="02020603050405020304" pitchFamily="18" charset="0"/>
              <a:cs typeface="Times" panose="02020603050405020304" pitchFamily="18" charset="0"/>
            </a:endParaRPr>
          </a:p>
          <a:p>
            <a:endParaRPr lang="en-US" dirty="0">
              <a:latin typeface="Times" panose="02020603050405020304" pitchFamily="18" charset="0"/>
              <a:cs typeface="Times" panose="02020603050405020304" pitchFamily="18" charset="0"/>
            </a:endParaRPr>
          </a:p>
          <a:p>
            <a:endParaRPr lang="en-US" dirty="0">
              <a:latin typeface="Times" panose="02020603050405020304" pitchFamily="18" charset="0"/>
              <a:cs typeface="Times" panose="02020603050405020304" pitchFamily="18" charset="0"/>
            </a:endParaRPr>
          </a:p>
          <a:p>
            <a:endParaRPr lang="en-US" dirty="0">
              <a:latin typeface="Times" panose="02020603050405020304" pitchFamily="18" charset="0"/>
              <a:cs typeface="Times" panose="02020603050405020304" pitchFamily="18" charset="0"/>
            </a:endParaRPr>
          </a:p>
          <a:p>
            <a:endParaRPr lang="en-US" dirty="0">
              <a:latin typeface="Times" panose="02020603050405020304" pitchFamily="18" charset="0"/>
              <a:cs typeface="Times" panose="02020603050405020304" pitchFamily="18" charset="0"/>
            </a:endParaRPr>
          </a:p>
          <a:p>
            <a:endParaRPr lang="en-US" dirty="0">
              <a:latin typeface="Times" panose="02020603050405020304" pitchFamily="18" charset="0"/>
              <a:cs typeface="Times" panose="02020603050405020304" pitchFamily="18" charset="0"/>
            </a:endParaRPr>
          </a:p>
          <a:p>
            <a:endParaRPr lang="en-US" dirty="0">
              <a:latin typeface="Times" panose="02020603050405020304" pitchFamily="18" charset="0"/>
              <a:cs typeface="Times" panose="02020603050405020304" pitchFamily="18" charset="0"/>
            </a:endParaRPr>
          </a:p>
          <a:p>
            <a:r>
              <a:rPr lang="en-US" dirty="0" err="1">
                <a:latin typeface="Times" panose="02020603050405020304" pitchFamily="18" charset="0"/>
                <a:cs typeface="Times" panose="02020603050405020304" pitchFamily="18" charset="0"/>
              </a:rPr>
              <a:t>Lymphopathy</a:t>
            </a:r>
            <a:r>
              <a:rPr lang="en-US" dirty="0">
                <a:latin typeface="Times" panose="02020603050405020304" pitchFamily="18" charset="0"/>
                <a:cs typeface="Times" panose="02020603050405020304" pitchFamily="18" charset="0"/>
              </a:rPr>
              <a:t>: 3 or more </a:t>
            </a:r>
            <a:r>
              <a:rPr lang="en-US" dirty="0" err="1">
                <a:latin typeface="Times" panose="02020603050405020304" pitchFamily="18" charset="0"/>
                <a:cs typeface="Times" panose="02020603050405020304" pitchFamily="18" charset="0"/>
              </a:rPr>
              <a:t>lymphnodes</a:t>
            </a:r>
            <a:r>
              <a:rPr lang="en-US" dirty="0">
                <a:latin typeface="Times" panose="02020603050405020304" pitchFamily="18" charset="0"/>
                <a:cs typeface="Times" panose="02020603050405020304" pitchFamily="18" charset="0"/>
              </a:rPr>
              <a:t>, greater than 4 mm, </a:t>
            </a:r>
          </a:p>
          <a:p>
            <a:r>
              <a:rPr lang="en-US" dirty="0">
                <a:latin typeface="Times" panose="02020603050405020304" pitchFamily="18" charset="0"/>
                <a:cs typeface="Times" panose="02020603050405020304" pitchFamily="18" charset="0"/>
              </a:rPr>
              <a:t>in the mesentery tributary of a diseased bowel segment </a:t>
            </a:r>
          </a:p>
          <a:p>
            <a:endParaRPr lang="en-US" dirty="0"/>
          </a:p>
        </p:txBody>
      </p:sp>
      <p:pic>
        <p:nvPicPr>
          <p:cNvPr id="29" name="Picture 28" descr="A picture containing blue&#10;&#10;Description automatically generated">
            <a:extLst>
              <a:ext uri="{FF2B5EF4-FFF2-40B4-BE49-F238E27FC236}">
                <a16:creationId xmlns:a16="http://schemas.microsoft.com/office/drawing/2014/main" id="{5830D99D-EDD0-6A89-41D1-D1AABBA29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680211" y="3045307"/>
            <a:ext cx="3758258" cy="2818693"/>
          </a:xfrm>
          <a:prstGeom prst="rect">
            <a:avLst/>
          </a:prstGeom>
        </p:spPr>
      </p:pic>
      <p:sp>
        <p:nvSpPr>
          <p:cNvPr id="30" name="Oval 29">
            <a:extLst>
              <a:ext uri="{FF2B5EF4-FFF2-40B4-BE49-F238E27FC236}">
                <a16:creationId xmlns:a16="http://schemas.microsoft.com/office/drawing/2014/main" id="{4F19CBC8-AA5C-0091-D209-D11B0397B39B}"/>
              </a:ext>
            </a:extLst>
          </p:cNvPr>
          <p:cNvSpPr/>
          <p:nvPr/>
        </p:nvSpPr>
        <p:spPr>
          <a:xfrm>
            <a:off x="6986703" y="4821380"/>
            <a:ext cx="537379" cy="544947"/>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4" name="Picture 33" descr="A picture containing blue&#10;&#10;Description automatically generated">
            <a:extLst>
              <a:ext uri="{FF2B5EF4-FFF2-40B4-BE49-F238E27FC236}">
                <a16:creationId xmlns:a16="http://schemas.microsoft.com/office/drawing/2014/main" id="{97597519-F321-D91B-C09A-887E6B6C8B9F}"/>
              </a:ext>
            </a:extLst>
          </p:cNvPr>
          <p:cNvPicPr>
            <a:picLocks noChangeAspect="1"/>
          </p:cNvPicPr>
          <p:nvPr/>
        </p:nvPicPr>
        <p:blipFill rotWithShape="1">
          <a:blip r:embed="rId4">
            <a:extLst>
              <a:ext uri="{28A0092B-C50C-407E-A947-70E740481C1C}">
                <a14:useLocalDpi xmlns:a14="http://schemas.microsoft.com/office/drawing/2010/main" val="0"/>
              </a:ext>
            </a:extLst>
          </a:blip>
          <a:srcRect l="7527" t="30518" r="64432"/>
          <a:stretch/>
        </p:blipFill>
        <p:spPr>
          <a:xfrm rot="5400000">
            <a:off x="2519151" y="2576347"/>
            <a:ext cx="2088066" cy="3880467"/>
          </a:xfrm>
          <a:prstGeom prst="rect">
            <a:avLst/>
          </a:prstGeom>
        </p:spPr>
      </p:pic>
      <p:cxnSp>
        <p:nvCxnSpPr>
          <p:cNvPr id="36" name="Straight Arrow Connector 35">
            <a:extLst>
              <a:ext uri="{FF2B5EF4-FFF2-40B4-BE49-F238E27FC236}">
                <a16:creationId xmlns:a16="http://schemas.microsoft.com/office/drawing/2014/main" id="{92F93DF8-5599-2F0C-1EC8-54BEA23A228E}"/>
              </a:ext>
            </a:extLst>
          </p:cNvPr>
          <p:cNvCxnSpPr/>
          <p:nvPr/>
        </p:nvCxnSpPr>
        <p:spPr>
          <a:xfrm flipV="1">
            <a:off x="5975061" y="5243088"/>
            <a:ext cx="1066194" cy="11545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012565F-5BE5-C57C-088E-503C99AB9272}"/>
              </a:ext>
            </a:extLst>
          </p:cNvPr>
          <p:cNvCxnSpPr>
            <a:cxnSpLocks/>
          </p:cNvCxnSpPr>
          <p:nvPr/>
        </p:nvCxnSpPr>
        <p:spPr>
          <a:xfrm>
            <a:off x="2471250" y="3697333"/>
            <a:ext cx="563418" cy="11453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ttangolo 1">
            <a:extLst>
              <a:ext uri="{FF2B5EF4-FFF2-40B4-BE49-F238E27FC236}">
                <a16:creationId xmlns:a16="http://schemas.microsoft.com/office/drawing/2014/main" id="{38832B7C-D368-2B11-690A-644A5FAA019C}"/>
              </a:ext>
            </a:extLst>
          </p:cNvPr>
          <p:cNvSpPr/>
          <p:nvPr/>
        </p:nvSpPr>
        <p:spPr>
          <a:xfrm>
            <a:off x="0" y="0"/>
            <a:ext cx="28065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it-IT" sz="3200" dirty="0">
                <a:latin typeface="Times New Roman" panose="02020603050405020304" pitchFamily="18" charset="0"/>
                <a:cs typeface="Times New Roman" panose="02020603050405020304" pitchFamily="18" charset="0"/>
              </a:rPr>
              <a:t>PREVALENCE - SIGNIFICANCE</a:t>
            </a:r>
          </a:p>
        </p:txBody>
      </p:sp>
    </p:spTree>
    <p:extLst>
      <p:ext uri="{BB962C8B-B14F-4D97-AF65-F5344CB8AC3E}">
        <p14:creationId xmlns:p14="http://schemas.microsoft.com/office/powerpoint/2010/main" val="186564835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3723</TotalTime>
  <Words>1529</Words>
  <Application>Microsoft Macintosh PowerPoint</Application>
  <PresentationFormat>Widescreen</PresentationFormat>
  <Paragraphs>193</Paragraphs>
  <Slides>41</Slides>
  <Notes>10</Notes>
  <HiddenSlides>3</HiddenSlides>
  <MMClips>1</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41</vt:i4>
      </vt:variant>
    </vt:vector>
  </HeadingPairs>
  <TitlesOfParts>
    <vt:vector size="53" baseType="lpstr">
      <vt:lpstr>AdvTT31ea7dbe</vt:lpstr>
      <vt:lpstr>AdvTT31ea7dbe+fb</vt:lpstr>
      <vt:lpstr>AdvTT349184da</vt:lpstr>
      <vt:lpstr>AdvTT349184da+20</vt:lpstr>
      <vt:lpstr>Times</vt:lpstr>
      <vt:lpstr>Aptos</vt:lpstr>
      <vt:lpstr>Aptos Display</vt:lpstr>
      <vt:lpstr>Arial</vt:lpstr>
      <vt:lpstr>Times New Roman</vt:lpstr>
      <vt:lpstr>Trebuchet MS</vt:lpstr>
      <vt:lpstr>Wingdings</vt:lpstr>
      <vt:lpstr>Tema di Office</vt:lpstr>
      <vt:lpstr>Crohn’s disease:  does the mesentery hold the real key?  </vt:lpstr>
      <vt:lpstr>Presentazione standard di PowerPoint</vt:lpstr>
      <vt:lpstr>Presentazione standard di PowerPoint</vt:lpstr>
      <vt:lpstr>Presentazione standard di PowerPoint</vt:lpstr>
      <vt:lpstr>Presentazione standard di PowerPoint</vt:lpstr>
      <vt:lpstr>adipociytes, endothelial cells, immune cells, fibroblasts, pre-adipocytes, and stem cells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HAND 2 END</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michela mineccia</dc:creator>
  <cp:lastModifiedBy>michela mineccia</cp:lastModifiedBy>
  <cp:revision>41</cp:revision>
  <dcterms:created xsi:type="dcterms:W3CDTF">2026-05-05T09:15:03Z</dcterms:created>
  <dcterms:modified xsi:type="dcterms:W3CDTF">2026-05-11T06:59:06Z</dcterms:modified>
</cp:coreProperties>
</file>